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76" r:id="rId4"/>
    <p:sldId id="258" r:id="rId5"/>
    <p:sldId id="259" r:id="rId6"/>
    <p:sldId id="275" r:id="rId7"/>
    <p:sldId id="260" r:id="rId8"/>
    <p:sldId id="261" r:id="rId9"/>
    <p:sldId id="262" r:id="rId10"/>
    <p:sldId id="263" r:id="rId11"/>
    <p:sldId id="264" r:id="rId12"/>
    <p:sldId id="271" r:id="rId13"/>
    <p:sldId id="265" r:id="rId14"/>
    <p:sldId id="266" r:id="rId15"/>
    <p:sldId id="267" r:id="rId16"/>
    <p:sldId id="268" r:id="rId17"/>
    <p:sldId id="269" r:id="rId18"/>
    <p:sldId id="270" r:id="rId19"/>
    <p:sldId id="272" r:id="rId20"/>
    <p:sldId id="273" r:id="rId21"/>
    <p:sldId id="27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61" d="100"/>
          <a:sy n="61" d="100"/>
        </p:scale>
        <p:origin x="62" y="4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hr-HR" smtClean="0"/>
              <a:t>Uredite stil naslova matrice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Uredite stil podnaslova matrice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hr-HR" smtClean="0"/>
              <a:t>Uredite stil naslova matrice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hr-HR" smtClean="0"/>
              <a:t>Kliknite ikonu da biste dodali  sliku</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18C79C5D-2A6F-F04D-97DA-BEF2467B64E4}" type="datetimeFigureOut">
              <a:rPr lang="en-US" dirty="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hr-HR" smtClean="0"/>
              <a:t>Uredite stil naslova matrice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hr-HR" smtClean="0"/>
              <a:t>Uredite stilove teksta matrice</a:t>
            </a:r>
          </a:p>
        </p:txBody>
      </p:sp>
      <p:sp>
        <p:nvSpPr>
          <p:cNvPr id="4" name="Date Placeholder 3"/>
          <p:cNvSpPr>
            <a:spLocks noGrp="1"/>
          </p:cNvSpPr>
          <p:nvPr>
            <p:ph type="dt" sz="half" idx="10"/>
          </p:nvPr>
        </p:nvSpPr>
        <p:spPr/>
        <p:txBody>
          <a:bodyPr/>
          <a:lstStyle/>
          <a:p>
            <a:fld id="{8DFA1846-DA80-1C48-A609-854EA85C59AD}"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hr-HR" smtClean="0"/>
              <a:t>Uredite stil naslova matrice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hr-HR" smtClean="0"/>
              <a:t>Uredite stilove teksta matrice</a:t>
            </a:r>
          </a:p>
        </p:txBody>
      </p:sp>
      <p:sp>
        <p:nvSpPr>
          <p:cNvPr id="2" name="Date Placeholder 1"/>
          <p:cNvSpPr>
            <a:spLocks noGrp="1"/>
          </p:cNvSpPr>
          <p:nvPr>
            <p:ph type="dt" sz="half" idx="10"/>
          </p:nvPr>
        </p:nvSpPr>
        <p:spPr/>
        <p:txBody>
          <a:bodyPr/>
          <a:lstStyle/>
          <a:p>
            <a:fld id="{FBF54567-0DE4-3F47-BF90-CB84690072F9}" type="datetimeFigureOut">
              <a:rPr lang="en-US" dirty="0"/>
              <a:pPr/>
              <a:t>3/19/2019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hr-HR" smtClean="0"/>
              <a:t>Uredite stil naslova matrice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hr-HR" smtClean="0"/>
              <a:t>Uredite stil naslova matrice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8DFA1846-DA80-1C48-A609-854EA85C59AD}" type="datetimeFigureOut">
              <a:rPr lang="en-US" dirty="0"/>
              <a:pPr/>
              <a:t>3/19/2019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hr-HR" smtClean="0"/>
              <a:t>Uredite stil naslova matrice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3/19/2019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3/19/2019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3/19/2019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hr-HR" smtClean="0"/>
              <a:t>Uredite stil naslova matrice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D0DF5E60-9974-AC48-9591-99C2BB44B7CF}" type="datetimeFigureOut">
              <a:rPr lang="en-US" dirty="0"/>
              <a:pPr/>
              <a:t>3/19/2019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hr-HR" smtClean="0"/>
              <a:t>Uredite stil naslova matrice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hr-HR" smtClean="0"/>
              <a:t>Kliknite ikonu da biste dodali  sliku</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3/19/2019</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hr-HR" smtClean="0"/>
              <a:t>Uredite stil naslova matrice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3/19/2019</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medijskapismenost.hr/sto-sve-o-sebi-djeca-otkrivaju-na-drustvenim-mrezama-tko-sve-to-vid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medijskapismenost.hr/razmislite-slanja-dijeljenja-prihvacanja-zahtjeva-prijateljstv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smtClean="0"/>
              <a:t>In </a:t>
            </a:r>
            <a:r>
              <a:rPr lang="hr-HR" dirty="0" err="1" smtClean="0"/>
              <a:t>Medias</a:t>
            </a:r>
            <a:r>
              <a:rPr lang="hr-HR" dirty="0" smtClean="0"/>
              <a:t> </a:t>
            </a:r>
            <a:r>
              <a:rPr lang="hr-HR" dirty="0" err="1" smtClean="0"/>
              <a:t>ReStart</a:t>
            </a:r>
            <a:r>
              <a:rPr lang="hr-HR" dirty="0" smtClean="0"/>
              <a:t/>
            </a:r>
            <a:br>
              <a:rPr lang="hr-HR" dirty="0" smtClean="0"/>
            </a:br>
            <a:r>
              <a:rPr lang="hr-HR" dirty="0"/>
              <a:t/>
            </a:r>
            <a:br>
              <a:rPr lang="hr-HR" dirty="0"/>
            </a:br>
            <a:r>
              <a:rPr lang="hr-HR" dirty="0" smtClean="0"/>
              <a:t>OŠ Maria </a:t>
            </a:r>
            <a:r>
              <a:rPr lang="hr-HR" dirty="0" err="1" smtClean="0"/>
              <a:t>Martinolića</a:t>
            </a:r>
            <a:r>
              <a:rPr lang="hr-HR" dirty="0" smtClean="0"/>
              <a:t>, </a:t>
            </a:r>
            <a:br>
              <a:rPr lang="hr-HR" dirty="0" smtClean="0"/>
            </a:br>
            <a:r>
              <a:rPr lang="hr-HR" dirty="0" smtClean="0"/>
              <a:t>Mali Lošinj</a:t>
            </a:r>
            <a:endParaRPr lang="hr-HR" dirty="0"/>
          </a:p>
        </p:txBody>
      </p:sp>
      <p:sp>
        <p:nvSpPr>
          <p:cNvPr id="3" name="Podnaslov 2"/>
          <p:cNvSpPr>
            <a:spLocks noGrp="1"/>
          </p:cNvSpPr>
          <p:nvPr>
            <p:ph type="subTitle" idx="1"/>
          </p:nvPr>
        </p:nvSpPr>
        <p:spPr/>
        <p:txBody>
          <a:bodyPr/>
          <a:lstStyle/>
          <a:p>
            <a:r>
              <a:rPr lang="hr-HR" dirty="0" smtClean="0"/>
              <a:t>1. radionica, listopad 2018.</a:t>
            </a:r>
            <a:endParaRPr lang="hr-HR" dirty="0"/>
          </a:p>
        </p:txBody>
      </p:sp>
    </p:spTree>
    <p:extLst>
      <p:ext uri="{BB962C8B-B14F-4D97-AF65-F5344CB8AC3E}">
        <p14:creationId xmlns:p14="http://schemas.microsoft.com/office/powerpoint/2010/main" val="4110998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rot="21004207">
            <a:off x="258856" y="380374"/>
            <a:ext cx="4475984" cy="741233"/>
          </a:xfrm>
        </p:spPr>
        <p:txBody>
          <a:bodyPr/>
          <a:lstStyle/>
          <a:p>
            <a:r>
              <a:rPr lang="hr-HR" dirty="0"/>
              <a:t>DJECA I INTERNET</a:t>
            </a:r>
          </a:p>
        </p:txBody>
      </p:sp>
      <p:pic>
        <p:nvPicPr>
          <p:cNvPr id="4" name="Rezervirano mjesto sadržaja 3"/>
          <p:cNvPicPr>
            <a:picLocks noGrp="1" noChangeAspect="1"/>
          </p:cNvPicPr>
          <p:nvPr>
            <p:ph idx="1"/>
          </p:nvPr>
        </p:nvPicPr>
        <p:blipFill>
          <a:blip r:embed="rId2"/>
          <a:stretch>
            <a:fillRect/>
          </a:stretch>
        </p:blipFill>
        <p:spPr>
          <a:xfrm>
            <a:off x="3199979" y="913875"/>
            <a:ext cx="5847750" cy="3502829"/>
          </a:xfrm>
          <a:prstGeom prst="rect">
            <a:avLst/>
          </a:prstGeom>
        </p:spPr>
      </p:pic>
      <p:sp>
        <p:nvSpPr>
          <p:cNvPr id="5" name="Pravokutnik 4"/>
          <p:cNvSpPr/>
          <p:nvPr/>
        </p:nvSpPr>
        <p:spPr>
          <a:xfrm>
            <a:off x="99074" y="1926626"/>
            <a:ext cx="3558526" cy="1477328"/>
          </a:xfrm>
          <a:prstGeom prst="rect">
            <a:avLst/>
          </a:prstGeom>
          <a:solidFill>
            <a:srgbClr val="FFFF00"/>
          </a:solidFill>
        </p:spPr>
        <p:txBody>
          <a:bodyPr wrap="square">
            <a:spAutoFit/>
          </a:bodyPr>
          <a:lstStyle/>
          <a:p>
            <a:r>
              <a:rPr lang="hr-HR" dirty="0">
                <a:solidFill>
                  <a:schemeClr val="bg1"/>
                </a:solidFill>
              </a:rPr>
              <a:t>Djeca u dobi od 5 do 15 godina više vremena provode na internetu nego gledajući televiziju, čak 15 sati tjedno (</a:t>
            </a:r>
            <a:r>
              <a:rPr lang="hr-HR" dirty="0" err="1">
                <a:solidFill>
                  <a:schemeClr val="bg1"/>
                </a:solidFill>
              </a:rPr>
              <a:t>Ofcom</a:t>
            </a:r>
            <a:r>
              <a:rPr lang="hr-HR" dirty="0">
                <a:solidFill>
                  <a:schemeClr val="bg1"/>
                </a:solidFill>
              </a:rPr>
              <a:t>, 2016).</a:t>
            </a:r>
          </a:p>
        </p:txBody>
      </p:sp>
      <p:sp>
        <p:nvSpPr>
          <p:cNvPr id="6" name="Pravokutnik 5"/>
          <p:cNvSpPr/>
          <p:nvPr/>
        </p:nvSpPr>
        <p:spPr>
          <a:xfrm>
            <a:off x="99074" y="3931839"/>
            <a:ext cx="3558526" cy="1754326"/>
          </a:xfrm>
          <a:prstGeom prst="rect">
            <a:avLst/>
          </a:prstGeom>
          <a:solidFill>
            <a:schemeClr val="accent3">
              <a:lumMod val="75000"/>
            </a:schemeClr>
          </a:solidFill>
        </p:spPr>
        <p:txBody>
          <a:bodyPr wrap="square">
            <a:spAutoFit/>
          </a:bodyPr>
          <a:lstStyle/>
          <a:p>
            <a:r>
              <a:rPr lang="hr-HR" dirty="0"/>
              <a:t>Čak 43% djece u dobi od 10 i 11 godina te 74% djece u dobi od 12 i 13 godina ima otvoren profil na nekoj društvenoj mreži (</a:t>
            </a:r>
            <a:r>
              <a:rPr lang="hr-HR" dirty="0" err="1"/>
              <a:t>Ofcom</a:t>
            </a:r>
            <a:r>
              <a:rPr lang="hr-HR" dirty="0"/>
              <a:t>, 2016).</a:t>
            </a:r>
          </a:p>
        </p:txBody>
      </p:sp>
      <p:sp>
        <p:nvSpPr>
          <p:cNvPr id="7" name="Pravokutnik 6"/>
          <p:cNvSpPr/>
          <p:nvPr/>
        </p:nvSpPr>
        <p:spPr>
          <a:xfrm>
            <a:off x="99074" y="5999347"/>
            <a:ext cx="6096000" cy="646331"/>
          </a:xfrm>
          <a:prstGeom prst="rect">
            <a:avLst/>
          </a:prstGeom>
          <a:solidFill>
            <a:schemeClr val="accent4"/>
          </a:solidFill>
        </p:spPr>
        <p:txBody>
          <a:bodyPr>
            <a:spAutoFit/>
          </a:bodyPr>
          <a:lstStyle/>
          <a:p>
            <a:r>
              <a:rPr lang="hr-HR" dirty="0">
                <a:solidFill>
                  <a:schemeClr val="bg1"/>
                </a:solidFill>
              </a:rPr>
              <a:t>Djeci internetu najčešće pristupaju preko tableta i pametnih telefona (</a:t>
            </a:r>
            <a:r>
              <a:rPr lang="hr-HR" dirty="0" err="1">
                <a:solidFill>
                  <a:schemeClr val="bg1"/>
                </a:solidFill>
              </a:rPr>
              <a:t>Ofcom</a:t>
            </a:r>
            <a:r>
              <a:rPr lang="hr-HR" dirty="0">
                <a:solidFill>
                  <a:schemeClr val="bg1"/>
                </a:solidFill>
              </a:rPr>
              <a:t>, 2016).</a:t>
            </a:r>
          </a:p>
        </p:txBody>
      </p:sp>
      <p:sp>
        <p:nvSpPr>
          <p:cNvPr id="8" name="Pravokutnik 7"/>
          <p:cNvSpPr/>
          <p:nvPr/>
        </p:nvSpPr>
        <p:spPr>
          <a:xfrm>
            <a:off x="8947760" y="1259174"/>
            <a:ext cx="3077227" cy="2862322"/>
          </a:xfrm>
          <a:prstGeom prst="rect">
            <a:avLst/>
          </a:prstGeom>
          <a:solidFill>
            <a:schemeClr val="accent6">
              <a:lumMod val="40000"/>
              <a:lumOff val="60000"/>
            </a:schemeClr>
          </a:solidFill>
        </p:spPr>
        <p:txBody>
          <a:bodyPr wrap="square">
            <a:spAutoFit/>
          </a:bodyPr>
          <a:lstStyle/>
          <a:p>
            <a:r>
              <a:rPr lang="hr-HR" dirty="0">
                <a:solidFill>
                  <a:schemeClr val="bg1"/>
                </a:solidFill>
              </a:rPr>
              <a:t>Među djecom gotovo svih dobnih skupina, od djece predškolskog uzrasta pa do srednje škole, vrlo je popularan You Tube (</a:t>
            </a:r>
            <a:r>
              <a:rPr lang="hr-HR" dirty="0" err="1">
                <a:solidFill>
                  <a:schemeClr val="bg1"/>
                </a:solidFill>
              </a:rPr>
              <a:t>Ofcom</a:t>
            </a:r>
            <a:r>
              <a:rPr lang="hr-HR" dirty="0">
                <a:solidFill>
                  <a:schemeClr val="bg1"/>
                </a:solidFill>
              </a:rPr>
              <a:t>, 2016), ali i druge društvene mreže pri čemu su najpopularniji </a:t>
            </a:r>
            <a:r>
              <a:rPr lang="hr-HR" dirty="0" err="1">
                <a:solidFill>
                  <a:schemeClr val="bg1"/>
                </a:solidFill>
              </a:rPr>
              <a:t>Snapchat</a:t>
            </a:r>
            <a:r>
              <a:rPr lang="hr-HR" dirty="0">
                <a:solidFill>
                  <a:schemeClr val="bg1"/>
                </a:solidFill>
              </a:rPr>
              <a:t> i Facebook (</a:t>
            </a:r>
            <a:r>
              <a:rPr lang="hr-HR" dirty="0" err="1">
                <a:solidFill>
                  <a:schemeClr val="bg1"/>
                </a:solidFill>
              </a:rPr>
              <a:t>Ofcom</a:t>
            </a:r>
            <a:r>
              <a:rPr lang="hr-HR" dirty="0">
                <a:solidFill>
                  <a:schemeClr val="bg1"/>
                </a:solidFill>
              </a:rPr>
              <a:t>, 2016).</a:t>
            </a:r>
          </a:p>
        </p:txBody>
      </p:sp>
      <p:sp>
        <p:nvSpPr>
          <p:cNvPr id="9" name="Pravokutnik 8"/>
          <p:cNvSpPr/>
          <p:nvPr/>
        </p:nvSpPr>
        <p:spPr>
          <a:xfrm>
            <a:off x="4066949" y="4928410"/>
            <a:ext cx="4411249" cy="646331"/>
          </a:xfrm>
          <a:prstGeom prst="rect">
            <a:avLst/>
          </a:prstGeom>
          <a:solidFill>
            <a:schemeClr val="accent6">
              <a:lumMod val="50000"/>
            </a:schemeClr>
          </a:solidFill>
        </p:spPr>
        <p:txBody>
          <a:bodyPr wrap="square">
            <a:spAutoFit/>
          </a:bodyPr>
          <a:lstStyle/>
          <a:p>
            <a:r>
              <a:rPr lang="hr-HR" dirty="0"/>
              <a:t>Djeci starijoj od 11 godina najvažniji uređaj je mobitel (</a:t>
            </a:r>
            <a:r>
              <a:rPr lang="hr-HR" dirty="0" err="1"/>
              <a:t>Ofcom</a:t>
            </a:r>
            <a:r>
              <a:rPr lang="hr-HR" dirty="0"/>
              <a:t>, 2016).</a:t>
            </a:r>
          </a:p>
        </p:txBody>
      </p:sp>
      <p:sp>
        <p:nvSpPr>
          <p:cNvPr id="10" name="Pravokutnik 9"/>
          <p:cNvSpPr/>
          <p:nvPr/>
        </p:nvSpPr>
        <p:spPr>
          <a:xfrm>
            <a:off x="8947760" y="4845184"/>
            <a:ext cx="3060526" cy="1477328"/>
          </a:xfrm>
          <a:prstGeom prst="rect">
            <a:avLst/>
          </a:prstGeom>
          <a:solidFill>
            <a:schemeClr val="accent4">
              <a:lumMod val="75000"/>
            </a:schemeClr>
          </a:solidFill>
        </p:spPr>
        <p:txBody>
          <a:bodyPr wrap="square">
            <a:spAutoFit/>
          </a:bodyPr>
          <a:lstStyle/>
          <a:p>
            <a:r>
              <a:rPr lang="pl-PL" dirty="0"/>
              <a:t>44% djece u dobi od 5 do 15 godina te 16% djece u dobi od 3 do 4 godine posjeduje svoj vlastiti tablet (Ofcom, 2016).</a:t>
            </a:r>
            <a:endParaRPr lang="hr-HR" dirty="0"/>
          </a:p>
        </p:txBody>
      </p:sp>
      <p:cxnSp>
        <p:nvCxnSpPr>
          <p:cNvPr id="12" name="Zakrivljeni poveznik 11"/>
          <p:cNvCxnSpPr/>
          <p:nvPr/>
        </p:nvCxnSpPr>
        <p:spPr>
          <a:xfrm rot="10800000" flipV="1">
            <a:off x="3133412" y="1773458"/>
            <a:ext cx="699552" cy="478013"/>
          </a:xfrm>
          <a:prstGeom prst="curved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Zakrivljeni poveznik 13"/>
          <p:cNvCxnSpPr/>
          <p:nvPr/>
        </p:nvCxnSpPr>
        <p:spPr>
          <a:xfrm>
            <a:off x="7640877" y="4069781"/>
            <a:ext cx="1386066" cy="1317342"/>
          </a:xfrm>
          <a:prstGeom prst="curved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Zakrivljeni poveznik 14"/>
          <p:cNvCxnSpPr/>
          <p:nvPr/>
        </p:nvCxnSpPr>
        <p:spPr>
          <a:xfrm rot="5400000" flipH="1" flipV="1">
            <a:off x="8109857" y="1827386"/>
            <a:ext cx="1061957" cy="613850"/>
          </a:xfrm>
          <a:prstGeom prst="curvedConnector3">
            <a:avLst>
              <a:gd name="adj1" fmla="val 50000"/>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Zakrivljeni poveznik 15"/>
          <p:cNvCxnSpPr/>
          <p:nvPr/>
        </p:nvCxnSpPr>
        <p:spPr>
          <a:xfrm rot="5400000">
            <a:off x="5768471" y="4220687"/>
            <a:ext cx="808740" cy="606706"/>
          </a:xfrm>
          <a:prstGeom prst="curved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Zakrivljeni poveznik 16"/>
          <p:cNvCxnSpPr/>
          <p:nvPr/>
        </p:nvCxnSpPr>
        <p:spPr>
          <a:xfrm rot="5400000">
            <a:off x="3198698" y="4466021"/>
            <a:ext cx="1950432" cy="1257730"/>
          </a:xfrm>
          <a:prstGeom prst="curved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Zakrivljeni poveznik 17"/>
          <p:cNvCxnSpPr/>
          <p:nvPr/>
        </p:nvCxnSpPr>
        <p:spPr>
          <a:xfrm rot="10800000" flipV="1">
            <a:off x="3393236" y="4025791"/>
            <a:ext cx="699552" cy="478013"/>
          </a:xfrm>
          <a:prstGeom prst="curvedConnector3">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308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1288" y="501040"/>
            <a:ext cx="10571998" cy="1896611"/>
          </a:xfrm>
        </p:spPr>
        <p:txBody>
          <a:bodyPr/>
          <a:lstStyle/>
          <a:p>
            <a:r>
              <a:rPr lang="hr-HR" dirty="0"/>
              <a:t>ŠTO SVE O SEBI DJECA OTKRIVAJU NA DRUŠTVENIM MREŽAMA I TKO SVE TO VIDI</a:t>
            </a:r>
            <a:br>
              <a:rPr lang="hr-HR" dirty="0"/>
            </a:br>
            <a:r>
              <a:rPr lang="hr-HR" sz="2800" dirty="0"/>
              <a:t>25 Jul, 2018 | Djeca, Naslovna, Sigurnost na internetu, Video</a:t>
            </a:r>
          </a:p>
        </p:txBody>
      </p:sp>
      <p:sp>
        <p:nvSpPr>
          <p:cNvPr id="3" name="Rezervirano mjesto sadržaja 2"/>
          <p:cNvSpPr>
            <a:spLocks noGrp="1"/>
          </p:cNvSpPr>
          <p:nvPr>
            <p:ph idx="1"/>
          </p:nvPr>
        </p:nvSpPr>
        <p:spPr>
          <a:xfrm>
            <a:off x="801288" y="5859301"/>
            <a:ext cx="10554574" cy="998699"/>
          </a:xfrm>
        </p:spPr>
        <p:txBody>
          <a:bodyPr/>
          <a:lstStyle/>
          <a:p>
            <a:r>
              <a:rPr lang="hr-HR" dirty="0" smtClean="0">
                <a:hlinkClick r:id="rId2"/>
              </a:rPr>
              <a:t>https://www.medijskapismenost.hr/sto-sve-o-sebi-djeca-otkrivaju-na-drustvenim-mrezama-tko-sve-to-vidi/</a:t>
            </a:r>
            <a:endParaRPr lang="hr-HR" dirty="0"/>
          </a:p>
        </p:txBody>
      </p:sp>
      <p:pic>
        <p:nvPicPr>
          <p:cNvPr id="4" name="Slika 3"/>
          <p:cNvPicPr>
            <a:picLocks noChangeAspect="1"/>
          </p:cNvPicPr>
          <p:nvPr/>
        </p:nvPicPr>
        <p:blipFill>
          <a:blip r:embed="rId3"/>
          <a:stretch>
            <a:fillRect/>
          </a:stretch>
        </p:blipFill>
        <p:spPr>
          <a:xfrm>
            <a:off x="1177084" y="2497859"/>
            <a:ext cx="5273820" cy="3264114"/>
          </a:xfrm>
          <a:prstGeom prst="rect">
            <a:avLst/>
          </a:prstGeom>
          <a:ln w="31750">
            <a:solidFill>
              <a:schemeClr val="tx1"/>
            </a:solidFill>
          </a:ln>
        </p:spPr>
      </p:pic>
      <p:grpSp>
        <p:nvGrpSpPr>
          <p:cNvPr id="8" name="Grupa 7"/>
          <p:cNvGrpSpPr/>
          <p:nvPr/>
        </p:nvGrpSpPr>
        <p:grpSpPr>
          <a:xfrm rot="1442509">
            <a:off x="7302673" y="2931091"/>
            <a:ext cx="4747364" cy="2830882"/>
            <a:chOff x="6425852" y="2192055"/>
            <a:chExt cx="4747364" cy="2830882"/>
          </a:xfrm>
        </p:grpSpPr>
        <p:sp>
          <p:nvSpPr>
            <p:cNvPr id="7" name="Eksplozija 2 6"/>
            <p:cNvSpPr/>
            <p:nvPr/>
          </p:nvSpPr>
          <p:spPr>
            <a:xfrm>
              <a:off x="6425852" y="2192055"/>
              <a:ext cx="4747364" cy="2830882"/>
            </a:xfrm>
            <a:prstGeom prst="irregularSeal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6" name="Pravokutnik 5"/>
            <p:cNvSpPr/>
            <p:nvPr/>
          </p:nvSpPr>
          <p:spPr>
            <a:xfrm>
              <a:off x="7218444" y="3206586"/>
              <a:ext cx="3328472" cy="923330"/>
            </a:xfrm>
            <a:prstGeom prst="rect">
              <a:avLst/>
            </a:prstGeom>
          </p:spPr>
          <p:txBody>
            <a:bodyPr wrap="square">
              <a:spAutoFit/>
            </a:bodyPr>
            <a:lstStyle/>
            <a:p>
              <a:r>
                <a:rPr lang="hr-HR" b="1" dirty="0">
                  <a:solidFill>
                    <a:srgbClr val="FF0000"/>
                  </a:solidFill>
                </a:rPr>
                <a:t>VAŽNOST ZAŠTITE SVOJE I TUĐE PRIVATNOSTI NA DRUŠTVENIM MREŽAMA</a:t>
              </a:r>
            </a:p>
          </p:txBody>
        </p:sp>
      </p:grpSp>
    </p:spTree>
    <p:extLst>
      <p:ext uri="{BB962C8B-B14F-4D97-AF65-F5344CB8AC3E}">
        <p14:creationId xmlns:p14="http://schemas.microsoft.com/office/powerpoint/2010/main" val="3542928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85572" y="2125676"/>
            <a:ext cx="10571998" cy="970450"/>
          </a:xfrm>
        </p:spPr>
        <p:txBody>
          <a:bodyPr/>
          <a:lstStyle/>
          <a:p>
            <a:r>
              <a:rPr lang="hr-HR" dirty="0" smtClean="0"/>
              <a:t>Sve </a:t>
            </a:r>
            <a:r>
              <a:rPr lang="hr-HR" dirty="0"/>
              <a:t>informacije o djeci iznesene u videu prikupljene s njihovih javnih profila na Facebooku, Twitteru, </a:t>
            </a:r>
            <a:r>
              <a:rPr lang="hr-HR" dirty="0" err="1"/>
              <a:t>Instagramu</a:t>
            </a:r>
            <a:r>
              <a:rPr lang="hr-HR" dirty="0"/>
              <a:t>, YouTubeu, </a:t>
            </a:r>
            <a:r>
              <a:rPr lang="hr-HR" dirty="0" err="1"/>
              <a:t>Snapchatu</a:t>
            </a:r>
            <a:r>
              <a:rPr lang="hr-HR" dirty="0"/>
              <a:t> i </a:t>
            </a:r>
            <a:r>
              <a:rPr lang="hr-HR" dirty="0" err="1" smtClean="0"/>
              <a:t>Whatsappu</a:t>
            </a:r>
            <a:r>
              <a:rPr lang="hr-HR" dirty="0"/>
              <a:t>.</a:t>
            </a:r>
          </a:p>
        </p:txBody>
      </p:sp>
      <p:sp>
        <p:nvSpPr>
          <p:cNvPr id="3" name="Rezervirano mjesto sadržaja 2"/>
          <p:cNvSpPr>
            <a:spLocks noGrp="1"/>
          </p:cNvSpPr>
          <p:nvPr>
            <p:ph idx="1"/>
          </p:nvPr>
        </p:nvSpPr>
        <p:spPr>
          <a:xfrm>
            <a:off x="943972" y="4709785"/>
            <a:ext cx="10554574" cy="1812891"/>
          </a:xfrm>
          <a:solidFill>
            <a:srgbClr val="FFFF00"/>
          </a:solidFill>
        </p:spPr>
        <p:txBody>
          <a:bodyPr/>
          <a:lstStyle/>
          <a:p>
            <a:r>
              <a:rPr lang="hr-HR" b="1" dirty="0">
                <a:solidFill>
                  <a:srgbClr val="FF0000"/>
                </a:solidFill>
              </a:rPr>
              <a:t>Razmislite prije nego što objavite svoje slike, komentare, informacije o svojim putovanjima, hobijima, svoje osobne podatke. Zaštita privatnosti na društvenim mrežama ključna je da bi se izbjegle krađe podataka, prevare, krađa identiteta, zlostavljanje, iznuda i nasilničko ponašanje.</a:t>
            </a:r>
          </a:p>
        </p:txBody>
      </p:sp>
      <p:sp>
        <p:nvSpPr>
          <p:cNvPr id="4" name="TekstniOkvir 3"/>
          <p:cNvSpPr txBox="1"/>
          <p:nvPr/>
        </p:nvSpPr>
        <p:spPr>
          <a:xfrm>
            <a:off x="943973" y="3718289"/>
            <a:ext cx="10417134" cy="523220"/>
          </a:xfrm>
          <a:prstGeom prst="rect">
            <a:avLst/>
          </a:prstGeom>
          <a:solidFill>
            <a:schemeClr val="tx1"/>
          </a:solidFill>
        </p:spPr>
        <p:txBody>
          <a:bodyPr wrap="square" rtlCol="0">
            <a:spAutoFit/>
          </a:bodyPr>
          <a:lstStyle/>
          <a:p>
            <a:pPr algn="ctr"/>
            <a:r>
              <a:rPr lang="hr-HR" sz="2800" b="1" dirty="0" smtClean="0">
                <a:solidFill>
                  <a:schemeClr val="bg1"/>
                </a:solidFill>
              </a:rPr>
              <a:t>Koju ste poruku razaznali na osnovu </a:t>
            </a:r>
            <a:r>
              <a:rPr lang="hr-HR" sz="2800" b="1" dirty="0" err="1" smtClean="0">
                <a:solidFill>
                  <a:schemeClr val="bg1"/>
                </a:solidFill>
              </a:rPr>
              <a:t>odgledanog</a:t>
            </a:r>
            <a:r>
              <a:rPr lang="hr-HR" sz="2800" b="1" dirty="0" smtClean="0">
                <a:solidFill>
                  <a:schemeClr val="bg1"/>
                </a:solidFill>
              </a:rPr>
              <a:t> filma?</a:t>
            </a:r>
            <a:endParaRPr lang="hr-HR" sz="2800" b="1" dirty="0">
              <a:solidFill>
                <a:schemeClr val="bg1"/>
              </a:solidFill>
            </a:endParaRPr>
          </a:p>
        </p:txBody>
      </p:sp>
    </p:spTree>
    <p:extLst>
      <p:ext uri="{BB962C8B-B14F-4D97-AF65-F5344CB8AC3E}">
        <p14:creationId xmlns:p14="http://schemas.microsoft.com/office/powerpoint/2010/main" val="167641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barn(inVertical)">
                                      <p:cBhvr>
                                        <p:cTn id="15" dur="500"/>
                                        <p:tgtEl>
                                          <p:spTgt spid="3">
                                            <p:bg/>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barn(inVertical)">
                                      <p:cBhvr>
                                        <p:cTn id="2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97266" y="513567"/>
            <a:ext cx="10571998" cy="1430164"/>
          </a:xfrm>
        </p:spPr>
        <p:txBody>
          <a:bodyPr/>
          <a:lstStyle/>
          <a:p>
            <a:pPr algn="ctr"/>
            <a:r>
              <a:rPr lang="hr-HR" sz="3200" dirty="0">
                <a:solidFill>
                  <a:srgbClr val="FFFF00"/>
                </a:solidFill>
              </a:rPr>
              <a:t>4 STVARI NA KOJE DJECA I MLADI </a:t>
            </a:r>
            <a:r>
              <a:rPr lang="hr-HR" sz="3200" dirty="0" smtClean="0">
                <a:solidFill>
                  <a:srgbClr val="FFFF00"/>
                </a:solidFill>
              </a:rPr>
              <a:t>                    TREBAJU </a:t>
            </a:r>
            <a:r>
              <a:rPr lang="hr-HR" sz="3200" dirty="0">
                <a:solidFill>
                  <a:srgbClr val="FFFF00"/>
                </a:solidFill>
              </a:rPr>
              <a:t>PAZITI NA DRUŠTVENIM MREŽAMA</a:t>
            </a:r>
            <a:r>
              <a:rPr lang="hr-HR" sz="3200" dirty="0"/>
              <a:t/>
            </a:r>
            <a:br>
              <a:rPr lang="hr-HR" sz="3200" dirty="0"/>
            </a:br>
            <a:r>
              <a:rPr lang="hr-HR" sz="1600" dirty="0"/>
              <a:t>3 </a:t>
            </a:r>
            <a:r>
              <a:rPr lang="hr-HR" sz="1600" dirty="0" err="1"/>
              <a:t>Aug</a:t>
            </a:r>
            <a:r>
              <a:rPr lang="hr-HR" sz="1600" dirty="0"/>
              <a:t>, 2016 | Djeca, Internet, Naslovna, Sigurnost na internetu</a:t>
            </a:r>
          </a:p>
        </p:txBody>
      </p:sp>
      <p:pic>
        <p:nvPicPr>
          <p:cNvPr id="4" name="Rezervirano mjesto sadržaja 3"/>
          <p:cNvPicPr>
            <a:picLocks noGrp="1" noChangeAspect="1"/>
          </p:cNvPicPr>
          <p:nvPr>
            <p:ph idx="1"/>
          </p:nvPr>
        </p:nvPicPr>
        <p:blipFill>
          <a:blip r:embed="rId2"/>
          <a:stretch>
            <a:fillRect/>
          </a:stretch>
        </p:blipFill>
        <p:spPr>
          <a:xfrm>
            <a:off x="527821" y="2459504"/>
            <a:ext cx="5455444" cy="3636963"/>
          </a:xfrm>
          <a:prstGeom prst="rect">
            <a:avLst/>
          </a:prstGeom>
          <a:ln w="28575">
            <a:solidFill>
              <a:srgbClr val="FFFF00"/>
            </a:solidFill>
          </a:ln>
        </p:spPr>
      </p:pic>
      <p:sp>
        <p:nvSpPr>
          <p:cNvPr id="5" name="Pravokutnik 4"/>
          <p:cNvSpPr/>
          <p:nvPr/>
        </p:nvSpPr>
        <p:spPr>
          <a:xfrm>
            <a:off x="6751527" y="2459504"/>
            <a:ext cx="5073041" cy="3323987"/>
          </a:xfrm>
          <a:prstGeom prst="rect">
            <a:avLst/>
          </a:prstGeom>
          <a:solidFill>
            <a:srgbClr val="FFFF00"/>
          </a:solidFill>
        </p:spPr>
        <p:txBody>
          <a:bodyPr wrap="square">
            <a:spAutoFit/>
          </a:bodyPr>
          <a:lstStyle/>
          <a:p>
            <a:r>
              <a:rPr lang="hr-HR" sz="2400" b="1" dirty="0">
                <a:solidFill>
                  <a:schemeClr val="bg1"/>
                </a:solidFill>
              </a:rPr>
              <a:t>ZABAVNO JE UPOZNAVATI NOVE OSOBE, DIJELITI ISKUSTVA S NJIMA, UČITI OD NJIH, NO PRIJATELJSTVO S NEPOZNATOM OSOBOM NA DRUŠTVENOJ MREŽI JE KAO DA PUŠTAŠ STRANCA S ULICE U SVOJ DNEVNI </a:t>
            </a:r>
            <a:r>
              <a:rPr lang="hr-HR" sz="2400" b="1" dirty="0" smtClean="0">
                <a:solidFill>
                  <a:schemeClr val="bg1"/>
                </a:solidFill>
              </a:rPr>
              <a:t>BORAVAK.</a:t>
            </a:r>
          </a:p>
          <a:p>
            <a:endParaRPr lang="hr-HR" sz="2400" b="1" dirty="0">
              <a:solidFill>
                <a:schemeClr val="bg1"/>
              </a:solidFill>
            </a:endParaRPr>
          </a:p>
          <a:p>
            <a:r>
              <a:rPr lang="hr-HR" b="1" dirty="0">
                <a:solidFill>
                  <a:schemeClr val="bg1"/>
                </a:solidFill>
              </a:rPr>
              <a:t>Izvor: Sigurno surfanje, Hrabri telefon</a:t>
            </a:r>
          </a:p>
        </p:txBody>
      </p:sp>
    </p:spTree>
    <p:extLst>
      <p:ext uri="{BB962C8B-B14F-4D97-AF65-F5344CB8AC3E}">
        <p14:creationId xmlns:p14="http://schemas.microsoft.com/office/powerpoint/2010/main" val="2487933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10000" y="447188"/>
            <a:ext cx="10571998" cy="667628"/>
          </a:xfrm>
        </p:spPr>
        <p:txBody>
          <a:bodyPr/>
          <a:lstStyle/>
          <a:p>
            <a:pPr algn="ctr"/>
            <a:r>
              <a:rPr lang="hr-HR" dirty="0" smtClean="0"/>
              <a:t>KAKO SE ZAŠTITITI NA INTERNETU?!</a:t>
            </a:r>
            <a:endParaRPr lang="hr-HR" dirty="0"/>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66538" y="2225657"/>
            <a:ext cx="2946215" cy="3636963"/>
          </a:xfrm>
        </p:spPr>
      </p:pic>
      <p:grpSp>
        <p:nvGrpSpPr>
          <p:cNvPr id="7" name="Grupa 6"/>
          <p:cNvGrpSpPr/>
          <p:nvPr/>
        </p:nvGrpSpPr>
        <p:grpSpPr>
          <a:xfrm rot="20853371">
            <a:off x="413357" y="3282539"/>
            <a:ext cx="4175742" cy="1009216"/>
            <a:chOff x="338203" y="2260077"/>
            <a:chExt cx="4175742" cy="1009216"/>
          </a:xfrm>
        </p:grpSpPr>
        <p:sp>
          <p:nvSpPr>
            <p:cNvPr id="6" name="Elipsa 5"/>
            <p:cNvSpPr/>
            <p:nvPr/>
          </p:nvSpPr>
          <p:spPr>
            <a:xfrm>
              <a:off x="338203" y="2260077"/>
              <a:ext cx="4121063" cy="100921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5" name="Pravokutnik 4"/>
            <p:cNvSpPr/>
            <p:nvPr/>
          </p:nvSpPr>
          <p:spPr>
            <a:xfrm>
              <a:off x="474057" y="2517824"/>
              <a:ext cx="4039888" cy="369332"/>
            </a:xfrm>
            <a:prstGeom prst="rect">
              <a:avLst/>
            </a:prstGeom>
          </p:spPr>
          <p:txBody>
            <a:bodyPr wrap="none">
              <a:spAutoFit/>
            </a:bodyPr>
            <a:lstStyle/>
            <a:p>
              <a:r>
                <a:rPr lang="hr-HR" b="1" dirty="0">
                  <a:solidFill>
                    <a:schemeClr val="bg1"/>
                  </a:solidFill>
                </a:rPr>
                <a:t>PRIJATELJI NA DRUŠTVENOJ </a:t>
              </a:r>
              <a:r>
                <a:rPr lang="hr-HR" b="1" dirty="0" smtClean="0">
                  <a:solidFill>
                    <a:schemeClr val="bg1"/>
                  </a:solidFill>
                </a:rPr>
                <a:t>MREŽI?</a:t>
              </a:r>
              <a:endParaRPr lang="hr-HR" b="1" dirty="0">
                <a:solidFill>
                  <a:schemeClr val="bg1"/>
                </a:solidFill>
              </a:endParaRPr>
            </a:p>
          </p:txBody>
        </p:sp>
      </p:grpSp>
      <p:grpSp>
        <p:nvGrpSpPr>
          <p:cNvPr id="10" name="Grupa 9"/>
          <p:cNvGrpSpPr/>
          <p:nvPr/>
        </p:nvGrpSpPr>
        <p:grpSpPr>
          <a:xfrm rot="385960">
            <a:off x="6410941" y="3106802"/>
            <a:ext cx="5361140" cy="989556"/>
            <a:chOff x="5912285" y="2417523"/>
            <a:chExt cx="5361140" cy="989556"/>
          </a:xfrm>
        </p:grpSpPr>
        <p:sp>
          <p:nvSpPr>
            <p:cNvPr id="9" name="Elipsa 8"/>
            <p:cNvSpPr/>
            <p:nvPr/>
          </p:nvSpPr>
          <p:spPr>
            <a:xfrm>
              <a:off x="5912285" y="2417523"/>
              <a:ext cx="5361140" cy="98955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8" name="Pravokutnik 7"/>
            <p:cNvSpPr/>
            <p:nvPr/>
          </p:nvSpPr>
          <p:spPr>
            <a:xfrm>
              <a:off x="6095998" y="2702490"/>
              <a:ext cx="5032147" cy="369332"/>
            </a:xfrm>
            <a:prstGeom prst="rect">
              <a:avLst/>
            </a:prstGeom>
          </p:spPr>
          <p:txBody>
            <a:bodyPr wrap="none">
              <a:spAutoFit/>
            </a:bodyPr>
            <a:lstStyle/>
            <a:p>
              <a:r>
                <a:rPr lang="hr-HR" b="1" dirty="0"/>
                <a:t>KOMUNIKACIJA S NEPOZNATIM </a:t>
              </a:r>
              <a:r>
                <a:rPr lang="hr-HR" b="1" dirty="0" smtClean="0"/>
                <a:t>OSOBAMA?</a:t>
              </a:r>
              <a:endParaRPr lang="hr-HR" b="1" dirty="0"/>
            </a:p>
          </p:txBody>
        </p:sp>
      </p:grpSp>
      <p:grpSp>
        <p:nvGrpSpPr>
          <p:cNvPr id="13" name="Grupa 12"/>
          <p:cNvGrpSpPr/>
          <p:nvPr/>
        </p:nvGrpSpPr>
        <p:grpSpPr>
          <a:xfrm>
            <a:off x="353673" y="5528996"/>
            <a:ext cx="6180161" cy="902868"/>
            <a:chOff x="151024" y="3465583"/>
            <a:chExt cx="6180161" cy="902868"/>
          </a:xfrm>
        </p:grpSpPr>
        <p:sp>
          <p:nvSpPr>
            <p:cNvPr id="12" name="Elipsa 11"/>
            <p:cNvSpPr/>
            <p:nvPr/>
          </p:nvSpPr>
          <p:spPr>
            <a:xfrm>
              <a:off x="151024" y="3465583"/>
              <a:ext cx="6180161" cy="902868"/>
            </a:xfrm>
            <a:prstGeom prst="ellips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Pravokutnik 10"/>
            <p:cNvSpPr/>
            <p:nvPr/>
          </p:nvSpPr>
          <p:spPr>
            <a:xfrm>
              <a:off x="435474" y="3664826"/>
              <a:ext cx="5734262" cy="369332"/>
            </a:xfrm>
            <a:prstGeom prst="rect">
              <a:avLst/>
            </a:prstGeom>
          </p:spPr>
          <p:txBody>
            <a:bodyPr wrap="none">
              <a:spAutoFit/>
            </a:bodyPr>
            <a:lstStyle/>
            <a:p>
              <a:r>
                <a:rPr lang="hr-HR" b="1" dirty="0" smtClean="0"/>
                <a:t>STAVLJANJE FOTOGRAFIJA NA DRUŠTVENE MREŽE?</a:t>
              </a:r>
              <a:endParaRPr lang="hr-HR" b="1" dirty="0"/>
            </a:p>
          </p:txBody>
        </p:sp>
      </p:grpSp>
      <p:grpSp>
        <p:nvGrpSpPr>
          <p:cNvPr id="16" name="Grupa 15"/>
          <p:cNvGrpSpPr/>
          <p:nvPr/>
        </p:nvGrpSpPr>
        <p:grpSpPr>
          <a:xfrm>
            <a:off x="7979065" y="5200388"/>
            <a:ext cx="2352735" cy="1055702"/>
            <a:chOff x="1417599" y="3654084"/>
            <a:chExt cx="2352735" cy="1055702"/>
          </a:xfrm>
        </p:grpSpPr>
        <p:sp>
          <p:nvSpPr>
            <p:cNvPr id="15" name="Elipsa 14"/>
            <p:cNvSpPr/>
            <p:nvPr/>
          </p:nvSpPr>
          <p:spPr>
            <a:xfrm>
              <a:off x="1417599" y="3654084"/>
              <a:ext cx="2352735" cy="1055702"/>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4" name="Pravokutnik 13"/>
            <p:cNvSpPr/>
            <p:nvPr/>
          </p:nvSpPr>
          <p:spPr>
            <a:xfrm>
              <a:off x="1654802" y="4031819"/>
              <a:ext cx="1899879" cy="369332"/>
            </a:xfrm>
            <a:prstGeom prst="rect">
              <a:avLst/>
            </a:prstGeom>
          </p:spPr>
          <p:txBody>
            <a:bodyPr wrap="none">
              <a:spAutoFit/>
            </a:bodyPr>
            <a:lstStyle/>
            <a:p>
              <a:r>
                <a:rPr lang="hr-HR" b="1" dirty="0"/>
                <a:t>GRUPE </a:t>
              </a:r>
              <a:r>
                <a:rPr lang="hr-HR" b="1" dirty="0" smtClean="0"/>
                <a:t>MRŽNJE!</a:t>
              </a:r>
              <a:endParaRPr lang="hr-HR" b="1" dirty="0"/>
            </a:p>
          </p:txBody>
        </p:sp>
      </p:grpSp>
    </p:spTree>
    <p:extLst>
      <p:ext uri="{BB962C8B-B14F-4D97-AF65-F5344CB8AC3E}">
        <p14:creationId xmlns:p14="http://schemas.microsoft.com/office/powerpoint/2010/main" val="14151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10000" y="447188"/>
            <a:ext cx="10571998" cy="1907706"/>
          </a:xfrm>
        </p:spPr>
        <p:txBody>
          <a:bodyPr/>
          <a:lstStyle/>
          <a:p>
            <a:r>
              <a:rPr lang="hr-HR" sz="3600" dirty="0"/>
              <a:t>NEKE OD LOŠIH STVARI KOJE TI SE MOGU DOGODITI OD VRŠNJAKA SU:</a:t>
            </a:r>
            <a:br>
              <a:rPr lang="hr-HR" sz="3600" dirty="0"/>
            </a:br>
            <a:endParaRPr lang="hr-HR" sz="3600" dirty="0"/>
          </a:p>
        </p:txBody>
      </p:sp>
      <p:sp>
        <p:nvSpPr>
          <p:cNvPr id="3" name="Rezervirano mjesto sadržaja 2"/>
          <p:cNvSpPr>
            <a:spLocks noGrp="1"/>
          </p:cNvSpPr>
          <p:nvPr>
            <p:ph idx="1"/>
          </p:nvPr>
        </p:nvSpPr>
        <p:spPr/>
        <p:txBody>
          <a:bodyPr>
            <a:normAutofit/>
          </a:bodyPr>
          <a:lstStyle/>
          <a:p>
            <a:r>
              <a:rPr lang="hr-HR" sz="2400" dirty="0" smtClean="0"/>
              <a:t> </a:t>
            </a:r>
            <a:r>
              <a:rPr lang="hr-HR" sz="2400" dirty="0"/>
              <a:t>dobivanje uvredljive poruke na internetu ili mobitelu</a:t>
            </a:r>
          </a:p>
          <a:p>
            <a:r>
              <a:rPr lang="hr-HR" sz="2400" dirty="0" smtClean="0"/>
              <a:t> </a:t>
            </a:r>
            <a:r>
              <a:rPr lang="hr-HR" sz="2400" dirty="0"/>
              <a:t>objavljivanje neistina o tebi</a:t>
            </a:r>
          </a:p>
          <a:p>
            <a:r>
              <a:rPr lang="hr-HR" sz="2400" dirty="0" smtClean="0"/>
              <a:t> </a:t>
            </a:r>
            <a:r>
              <a:rPr lang="hr-HR" sz="2400" dirty="0"/>
              <a:t>korištenje tvojih fotografija bez tvog dopuštenja</a:t>
            </a:r>
          </a:p>
          <a:p>
            <a:r>
              <a:rPr lang="hr-HR" sz="2400" dirty="0" smtClean="0"/>
              <a:t> </a:t>
            </a:r>
            <a:r>
              <a:rPr lang="hr-HR" sz="2400" dirty="0"/>
              <a:t>otvaranje lažnog profila s tvojim imenom</a:t>
            </a:r>
          </a:p>
          <a:p>
            <a:r>
              <a:rPr lang="hr-HR" sz="2400" dirty="0" smtClean="0"/>
              <a:t> </a:t>
            </a:r>
            <a:r>
              <a:rPr lang="hr-HR" sz="2400" dirty="0"/>
              <a:t>otvaranje grupe mržnje</a:t>
            </a:r>
          </a:p>
          <a:p>
            <a:r>
              <a:rPr lang="hr-HR" sz="2400" dirty="0" smtClean="0"/>
              <a:t> </a:t>
            </a:r>
            <a:r>
              <a:rPr lang="hr-HR" sz="2400" dirty="0"/>
              <a:t>objavljivanje videa u kojem si ti bez tvog dopuštenja</a:t>
            </a:r>
          </a:p>
          <a:p>
            <a:r>
              <a:rPr lang="hr-HR" sz="2400" dirty="0" smtClean="0"/>
              <a:t> </a:t>
            </a:r>
            <a:r>
              <a:rPr lang="hr-HR" sz="2400" dirty="0"/>
              <a:t>dobivanje poruke seksualnog sadržaja</a:t>
            </a:r>
          </a:p>
        </p:txBody>
      </p:sp>
    </p:spTree>
    <p:extLst>
      <p:ext uri="{BB962C8B-B14F-4D97-AF65-F5344CB8AC3E}">
        <p14:creationId xmlns:p14="http://schemas.microsoft.com/office/powerpoint/2010/main" val="1496988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10000" y="447187"/>
            <a:ext cx="10571998" cy="1632133"/>
          </a:xfrm>
        </p:spPr>
        <p:txBody>
          <a:bodyPr/>
          <a:lstStyle/>
          <a:p>
            <a:r>
              <a:rPr lang="hr-HR" sz="3600" dirty="0"/>
              <a:t>NEKE OD LOŠIH STVARI KOJE TI SE MOGU DOGODITI OD ODRASLE OSOBE SU:</a:t>
            </a:r>
            <a:br>
              <a:rPr lang="hr-HR" sz="3600" dirty="0"/>
            </a:br>
            <a:endParaRPr lang="hr-HR" sz="3600" dirty="0"/>
          </a:p>
        </p:txBody>
      </p:sp>
      <p:sp>
        <p:nvSpPr>
          <p:cNvPr id="3" name="Rezervirano mjesto sadržaja 2"/>
          <p:cNvSpPr>
            <a:spLocks noGrp="1"/>
          </p:cNvSpPr>
          <p:nvPr>
            <p:ph idx="1"/>
          </p:nvPr>
        </p:nvSpPr>
        <p:spPr>
          <a:xfrm>
            <a:off x="818712" y="2397651"/>
            <a:ext cx="10554574" cy="3636511"/>
          </a:xfrm>
        </p:spPr>
        <p:txBody>
          <a:bodyPr>
            <a:noAutofit/>
          </a:bodyPr>
          <a:lstStyle/>
          <a:p>
            <a:r>
              <a:rPr lang="hr-HR" sz="2800" dirty="0" smtClean="0"/>
              <a:t>dobivanje </a:t>
            </a:r>
            <a:r>
              <a:rPr lang="hr-HR" sz="2800" dirty="0"/>
              <a:t>poruke seksualnog sadržaja</a:t>
            </a:r>
          </a:p>
          <a:p>
            <a:r>
              <a:rPr lang="hr-HR" sz="2800" dirty="0" smtClean="0"/>
              <a:t>ispitivanje </a:t>
            </a:r>
            <a:r>
              <a:rPr lang="hr-HR" sz="2800" dirty="0"/>
              <a:t>o tvojim osobnim informacijama</a:t>
            </a:r>
          </a:p>
          <a:p>
            <a:r>
              <a:rPr lang="hr-HR" sz="2800" dirty="0" smtClean="0"/>
              <a:t>ispitivanje </a:t>
            </a:r>
            <a:r>
              <a:rPr lang="hr-HR" sz="2800" dirty="0"/>
              <a:t>o tvojim fotografijama</a:t>
            </a:r>
          </a:p>
          <a:p>
            <a:r>
              <a:rPr lang="hr-HR" sz="2800" dirty="0" smtClean="0"/>
              <a:t>slanje </a:t>
            </a:r>
            <a:r>
              <a:rPr lang="hr-HR" sz="2800" dirty="0"/>
              <a:t>uvredljivih poruka</a:t>
            </a:r>
          </a:p>
          <a:p>
            <a:r>
              <a:rPr lang="hr-HR" sz="2800" dirty="0" smtClean="0"/>
              <a:t>iskazivanje </a:t>
            </a:r>
            <a:r>
              <a:rPr lang="hr-HR" sz="2800" dirty="0"/>
              <a:t>želje da se nađe s tobom</a:t>
            </a:r>
          </a:p>
          <a:p>
            <a:r>
              <a:rPr lang="hr-HR" sz="2800" dirty="0" smtClean="0"/>
              <a:t>traženje </a:t>
            </a:r>
            <a:r>
              <a:rPr lang="hr-HR" sz="2800" dirty="0"/>
              <a:t>da se diraš po intimnim dijelovima tijela ili da pričaš o svojim seksualnim iskustvima</a:t>
            </a:r>
          </a:p>
        </p:txBody>
      </p:sp>
    </p:spTree>
    <p:extLst>
      <p:ext uri="{BB962C8B-B14F-4D97-AF65-F5344CB8AC3E}">
        <p14:creationId xmlns:p14="http://schemas.microsoft.com/office/powerpoint/2010/main" val="33548084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10000" y="447187"/>
            <a:ext cx="10571998" cy="1775099"/>
          </a:xfrm>
        </p:spPr>
        <p:txBody>
          <a:bodyPr/>
          <a:lstStyle/>
          <a:p>
            <a:pPr algn="ctr"/>
            <a:r>
              <a:rPr lang="pl-PL" sz="3600" dirty="0"/>
              <a:t>PRAVILA ZA SIGURNO KORIŠTENJE INTERNETA ZA DJECU I MLADE:</a:t>
            </a:r>
            <a:br>
              <a:rPr lang="pl-PL" sz="3600" dirty="0"/>
            </a:br>
            <a:endParaRPr lang="hr-HR" sz="3600" dirty="0"/>
          </a:p>
        </p:txBody>
      </p:sp>
      <p:sp>
        <p:nvSpPr>
          <p:cNvPr id="3" name="Rezervirano mjesto sadržaja 2"/>
          <p:cNvSpPr>
            <a:spLocks noGrp="1"/>
          </p:cNvSpPr>
          <p:nvPr>
            <p:ph idx="1"/>
          </p:nvPr>
        </p:nvSpPr>
        <p:spPr>
          <a:xfrm>
            <a:off x="818712" y="2485333"/>
            <a:ext cx="10554574" cy="3636511"/>
          </a:xfrm>
        </p:spPr>
        <p:txBody>
          <a:bodyPr>
            <a:noAutofit/>
          </a:bodyPr>
          <a:lstStyle/>
          <a:p>
            <a:r>
              <a:rPr lang="hr-HR" sz="2400" dirty="0" smtClean="0"/>
              <a:t>Nikad </a:t>
            </a:r>
            <a:r>
              <a:rPr lang="hr-HR" sz="2400" dirty="0"/>
              <a:t>nikome ne otkrivaj svoju lozinku.</a:t>
            </a:r>
          </a:p>
          <a:p>
            <a:r>
              <a:rPr lang="hr-HR" sz="2400" dirty="0" smtClean="0"/>
              <a:t>Nikad </a:t>
            </a:r>
            <a:r>
              <a:rPr lang="hr-HR" sz="2400" dirty="0"/>
              <a:t>nemoj odavati informacije o pravom identitetu (svoje ime i prezime, ime i prezime roditelja, broj telefona, kućnu adresu, radno mjesto roditelja, naziv škole, broj kreditne kartice roditelja). Bez obzira na to koliko simpatično netko djelovao preko interneta, ta osoba je ipak stranac, koji može biti i osoba loših namjera.</a:t>
            </a:r>
          </a:p>
          <a:p>
            <a:r>
              <a:rPr lang="hr-HR" sz="2400" dirty="0" smtClean="0"/>
              <a:t>Nikad </a:t>
            </a:r>
            <a:r>
              <a:rPr lang="hr-HR" sz="2400" dirty="0"/>
              <a:t>ne prihvaćaj poklon u zamjenu za adresu, fotografiju ili neku drugu informaciju bez dozvole roditelja.</a:t>
            </a:r>
          </a:p>
          <a:p>
            <a:r>
              <a:rPr lang="hr-HR" sz="2400" dirty="0" smtClean="0"/>
              <a:t>Nikad </a:t>
            </a:r>
            <a:r>
              <a:rPr lang="hr-HR" sz="2400" dirty="0"/>
              <a:t>ne šalji fotografiju ili opis sebe niti članova obitelji.</a:t>
            </a:r>
          </a:p>
        </p:txBody>
      </p:sp>
    </p:spTree>
    <p:extLst>
      <p:ext uri="{BB962C8B-B14F-4D97-AF65-F5344CB8AC3E}">
        <p14:creationId xmlns:p14="http://schemas.microsoft.com/office/powerpoint/2010/main" val="234496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heel(1)">
                                      <p:cBhvr>
                                        <p:cTn id="11" dur="20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circle(in)">
                                      <p:cBhvr>
                                        <p:cTn id="16" dur="2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circle(in)">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circle(in)">
                                      <p:cBhvr>
                                        <p:cTn id="2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18712" y="735287"/>
            <a:ext cx="10571998" cy="970450"/>
          </a:xfrm>
        </p:spPr>
        <p:txBody>
          <a:bodyPr/>
          <a:lstStyle/>
          <a:p>
            <a:r>
              <a:rPr lang="pl-PL" dirty="0"/>
              <a:t>I TI SI ODGOVORAN/ODGOVORNA ZA SIGURNOST DRUGIH NA INTERNETU!</a:t>
            </a:r>
          </a:p>
        </p:txBody>
      </p:sp>
      <p:sp>
        <p:nvSpPr>
          <p:cNvPr id="3" name="Rezervirano mjesto sadržaja 2"/>
          <p:cNvSpPr>
            <a:spLocks noGrp="1"/>
          </p:cNvSpPr>
          <p:nvPr>
            <p:ph idx="1"/>
          </p:nvPr>
        </p:nvSpPr>
        <p:spPr/>
        <p:txBody>
          <a:bodyPr>
            <a:normAutofit/>
          </a:bodyPr>
          <a:lstStyle/>
          <a:p>
            <a:r>
              <a:rPr lang="hr-HR" sz="2800" dirty="0" smtClean="0"/>
              <a:t>Ne </a:t>
            </a:r>
            <a:r>
              <a:rPr lang="hr-HR" sz="2800" dirty="0"/>
              <a:t>šalji uvredljive poruke!</a:t>
            </a:r>
          </a:p>
          <a:p>
            <a:r>
              <a:rPr lang="hr-HR" sz="2800" dirty="0" smtClean="0"/>
              <a:t>Ne </a:t>
            </a:r>
            <a:r>
              <a:rPr lang="hr-HR" sz="2800" dirty="0"/>
              <a:t>otvaraj grupe mržnje!</a:t>
            </a:r>
          </a:p>
          <a:p>
            <a:r>
              <a:rPr lang="hr-HR" sz="2800" dirty="0" smtClean="0"/>
              <a:t>Ne </a:t>
            </a:r>
            <a:r>
              <a:rPr lang="hr-HR" sz="2800" dirty="0"/>
              <a:t>objavljuj fotografije i filmove drugih bez njihovog dopuštenja!</a:t>
            </a:r>
          </a:p>
          <a:p>
            <a:r>
              <a:rPr lang="hr-HR" sz="2800" dirty="0" smtClean="0"/>
              <a:t> </a:t>
            </a:r>
            <a:r>
              <a:rPr lang="hr-HR" sz="2800" dirty="0"/>
              <a:t>Ne podržavaj </a:t>
            </a:r>
            <a:r>
              <a:rPr lang="hr-HR" sz="2800" dirty="0" err="1"/>
              <a:t>lajkanjem</a:t>
            </a:r>
            <a:r>
              <a:rPr lang="hr-HR" sz="2800" dirty="0"/>
              <a:t> bilo kakav oblik nasilja, odnosno ponašanje koje može povrijediti drugoga!</a:t>
            </a:r>
          </a:p>
        </p:txBody>
      </p:sp>
    </p:spTree>
    <p:extLst>
      <p:ext uri="{BB962C8B-B14F-4D97-AF65-F5344CB8AC3E}">
        <p14:creationId xmlns:p14="http://schemas.microsoft.com/office/powerpoint/2010/main" val="264390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barn(inVertical)">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35260" y="1286432"/>
            <a:ext cx="10571998" cy="970450"/>
          </a:xfrm>
        </p:spPr>
        <p:txBody>
          <a:bodyPr/>
          <a:lstStyle/>
          <a:p>
            <a:pPr algn="ctr"/>
            <a:r>
              <a:rPr lang="hr-HR" dirty="0"/>
              <a:t>RAZMISLITE PRIJE SLANJA, DIJELJENJA I PRIHVAĆANJA ZAHTJEVA ZA PRIJATELJSTVOM</a:t>
            </a:r>
            <a:br>
              <a:rPr lang="hr-HR" dirty="0"/>
            </a:br>
            <a:r>
              <a:rPr lang="hr-HR" sz="1800" dirty="0"/>
              <a:t>26 </a:t>
            </a:r>
            <a:r>
              <a:rPr lang="hr-HR" sz="1800" dirty="0" err="1"/>
              <a:t>Dec</a:t>
            </a:r>
            <a:r>
              <a:rPr lang="hr-HR" sz="1800" dirty="0"/>
              <a:t>, 2017 | Internet, Naslovna, Sigurnost na internetu</a:t>
            </a:r>
          </a:p>
        </p:txBody>
      </p:sp>
      <p:sp>
        <p:nvSpPr>
          <p:cNvPr id="3" name="Rezervirano mjesto sadržaja 2"/>
          <p:cNvSpPr>
            <a:spLocks noGrp="1"/>
          </p:cNvSpPr>
          <p:nvPr>
            <p:ph idx="1"/>
          </p:nvPr>
        </p:nvSpPr>
        <p:spPr>
          <a:xfrm>
            <a:off x="818712" y="5761973"/>
            <a:ext cx="10554574" cy="876822"/>
          </a:xfrm>
        </p:spPr>
        <p:txBody>
          <a:bodyPr/>
          <a:lstStyle/>
          <a:p>
            <a:r>
              <a:rPr lang="hr-HR" dirty="0" smtClean="0">
                <a:hlinkClick r:id="rId2"/>
              </a:rPr>
              <a:t>https://www.medijskapismenost.hr/razmislite-slanja-dijeljenja-prihvacanja-zahtjeva-prijateljstvom/</a:t>
            </a:r>
            <a:endParaRPr lang="hr-HR" dirty="0"/>
          </a:p>
        </p:txBody>
      </p:sp>
      <p:pic>
        <p:nvPicPr>
          <p:cNvPr id="4" name="Slika 3"/>
          <p:cNvPicPr>
            <a:picLocks noChangeAspect="1"/>
          </p:cNvPicPr>
          <p:nvPr/>
        </p:nvPicPr>
        <p:blipFill>
          <a:blip r:embed="rId3"/>
          <a:stretch>
            <a:fillRect/>
          </a:stretch>
        </p:blipFill>
        <p:spPr>
          <a:xfrm>
            <a:off x="2655518" y="2392470"/>
            <a:ext cx="6726477" cy="3369503"/>
          </a:xfrm>
          <a:prstGeom prst="rect">
            <a:avLst/>
          </a:prstGeom>
        </p:spPr>
      </p:pic>
    </p:spTree>
    <p:extLst>
      <p:ext uri="{BB962C8B-B14F-4D97-AF65-F5344CB8AC3E}">
        <p14:creationId xmlns:p14="http://schemas.microsoft.com/office/powerpoint/2010/main" val="3806170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10000" y="447188"/>
            <a:ext cx="10571998" cy="1469294"/>
          </a:xfrm>
        </p:spPr>
        <p:txBody>
          <a:bodyPr/>
          <a:lstStyle/>
          <a:p>
            <a:pPr algn="ctr"/>
            <a:r>
              <a:rPr lang="hr-HR" sz="6600" dirty="0" smtClean="0"/>
              <a:t>MEDIJI</a:t>
            </a:r>
            <a:r>
              <a:rPr lang="hr-HR" dirty="0" smtClean="0"/>
              <a:t/>
            </a:r>
            <a:br>
              <a:rPr lang="hr-HR" dirty="0" smtClean="0"/>
            </a:br>
            <a:r>
              <a:rPr lang="hr-HR" dirty="0" smtClean="0"/>
              <a:t> – sredstva za prenošenje informacija</a:t>
            </a:r>
            <a:endParaRPr lang="hr-HR" dirty="0"/>
          </a:p>
        </p:txBody>
      </p:sp>
      <p:pic>
        <p:nvPicPr>
          <p:cNvPr id="4" name="Rezervirano mjesto sadržaja 3"/>
          <p:cNvPicPr>
            <a:picLocks noGrp="1" noChangeAspect="1"/>
          </p:cNvPicPr>
          <p:nvPr>
            <p:ph idx="1"/>
          </p:nvPr>
        </p:nvPicPr>
        <p:blipFill>
          <a:blip r:embed="rId2"/>
          <a:stretch>
            <a:fillRect/>
          </a:stretch>
        </p:blipFill>
        <p:spPr>
          <a:xfrm>
            <a:off x="9068845" y="2357430"/>
            <a:ext cx="2613254" cy="2047144"/>
          </a:xfrm>
          <a:prstGeom prst="rect">
            <a:avLst/>
          </a:prstGeom>
        </p:spPr>
      </p:pic>
      <p:pic>
        <p:nvPicPr>
          <p:cNvPr id="5" name="Slika 4"/>
          <p:cNvPicPr>
            <a:picLocks noChangeAspect="1"/>
          </p:cNvPicPr>
          <p:nvPr/>
        </p:nvPicPr>
        <p:blipFill>
          <a:blip r:embed="rId3"/>
          <a:stretch>
            <a:fillRect/>
          </a:stretch>
        </p:blipFill>
        <p:spPr>
          <a:xfrm>
            <a:off x="321484" y="3110051"/>
            <a:ext cx="3152700" cy="2589047"/>
          </a:xfrm>
          <a:prstGeom prst="rect">
            <a:avLst/>
          </a:prstGeom>
        </p:spPr>
      </p:pic>
      <p:pic>
        <p:nvPicPr>
          <p:cNvPr id="6" name="Slika 5"/>
          <p:cNvPicPr>
            <a:picLocks noChangeAspect="1"/>
          </p:cNvPicPr>
          <p:nvPr/>
        </p:nvPicPr>
        <p:blipFill>
          <a:blip r:embed="rId4"/>
          <a:stretch>
            <a:fillRect/>
          </a:stretch>
        </p:blipFill>
        <p:spPr>
          <a:xfrm>
            <a:off x="5761672" y="3880399"/>
            <a:ext cx="3508650" cy="2322528"/>
          </a:xfrm>
          <a:prstGeom prst="rect">
            <a:avLst/>
          </a:prstGeom>
        </p:spPr>
      </p:pic>
      <p:pic>
        <p:nvPicPr>
          <p:cNvPr id="7" name="Slika 6"/>
          <p:cNvPicPr>
            <a:picLocks noChangeAspect="1"/>
          </p:cNvPicPr>
          <p:nvPr/>
        </p:nvPicPr>
        <p:blipFill>
          <a:blip r:embed="rId5"/>
          <a:stretch>
            <a:fillRect/>
          </a:stretch>
        </p:blipFill>
        <p:spPr>
          <a:xfrm>
            <a:off x="3604349" y="2196269"/>
            <a:ext cx="2491650" cy="2208305"/>
          </a:xfrm>
          <a:prstGeom prst="rect">
            <a:avLst/>
          </a:prstGeom>
        </p:spPr>
      </p:pic>
    </p:spTree>
    <p:extLst>
      <p:ext uri="{BB962C8B-B14F-4D97-AF65-F5344CB8AC3E}">
        <p14:creationId xmlns:p14="http://schemas.microsoft.com/office/powerpoint/2010/main" val="96856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smtClean="0"/>
              <a:t>KREATIVNI I STVARALAČKI ZADACI</a:t>
            </a:r>
            <a:endParaRPr lang="hr-HR" dirty="0"/>
          </a:p>
        </p:txBody>
      </p:sp>
      <p:pic>
        <p:nvPicPr>
          <p:cNvPr id="5" name="Slika 4"/>
          <p:cNvPicPr>
            <a:picLocks noChangeAspect="1"/>
          </p:cNvPicPr>
          <p:nvPr/>
        </p:nvPicPr>
        <p:blipFill>
          <a:blip r:embed="rId2"/>
          <a:stretch>
            <a:fillRect/>
          </a:stretch>
        </p:blipFill>
        <p:spPr>
          <a:xfrm>
            <a:off x="2987269" y="2823536"/>
            <a:ext cx="5972175" cy="3581400"/>
          </a:xfrm>
          <a:prstGeom prst="rect">
            <a:avLst/>
          </a:prstGeom>
        </p:spPr>
      </p:pic>
      <p:sp>
        <p:nvSpPr>
          <p:cNvPr id="3" name="Rezervirano mjesto sadržaja 2"/>
          <p:cNvSpPr>
            <a:spLocks noGrp="1"/>
          </p:cNvSpPr>
          <p:nvPr>
            <p:ph idx="1"/>
          </p:nvPr>
        </p:nvSpPr>
        <p:spPr>
          <a:xfrm>
            <a:off x="463463" y="2385125"/>
            <a:ext cx="3093930" cy="4019811"/>
          </a:xfrm>
          <a:solidFill>
            <a:srgbClr val="92D050"/>
          </a:solidFill>
        </p:spPr>
        <p:txBody>
          <a:bodyPr anchor="t">
            <a:noAutofit/>
          </a:bodyPr>
          <a:lstStyle/>
          <a:p>
            <a:r>
              <a:rPr lang="hr-HR" sz="2400" b="1" dirty="0" smtClean="0">
                <a:solidFill>
                  <a:schemeClr val="bg1"/>
                </a:solidFill>
              </a:rPr>
              <a:t>Zadaci za skupinu 5./6. razred:</a:t>
            </a:r>
          </a:p>
          <a:p>
            <a:endParaRPr lang="hr-HR" sz="2400" b="1" dirty="0">
              <a:solidFill>
                <a:schemeClr val="bg1"/>
              </a:solidFill>
            </a:endParaRPr>
          </a:p>
          <a:p>
            <a:pPr>
              <a:buFontTx/>
              <a:buChar char="-"/>
            </a:pPr>
            <a:r>
              <a:rPr lang="hr-HR" sz="2400" b="1" dirty="0" smtClean="0">
                <a:solidFill>
                  <a:schemeClr val="bg1"/>
                </a:solidFill>
              </a:rPr>
              <a:t>Izrada plakata na temu:</a:t>
            </a:r>
          </a:p>
          <a:p>
            <a:pPr>
              <a:buFontTx/>
              <a:buChar char="-"/>
            </a:pPr>
            <a:r>
              <a:rPr lang="hr-HR" sz="2400" b="1" dirty="0" smtClean="0">
                <a:solidFill>
                  <a:schemeClr val="bg1"/>
                </a:solidFill>
              </a:rPr>
              <a:t>Kako se zaštititi na društvenim mrežama?!</a:t>
            </a:r>
            <a:endParaRPr lang="hr-HR" sz="2400" b="1" dirty="0">
              <a:solidFill>
                <a:schemeClr val="bg1"/>
              </a:solidFill>
            </a:endParaRPr>
          </a:p>
        </p:txBody>
      </p:sp>
      <p:sp>
        <p:nvSpPr>
          <p:cNvPr id="4" name="Rezervirano mjesto sadržaja 2"/>
          <p:cNvSpPr txBox="1">
            <a:spLocks/>
          </p:cNvSpPr>
          <p:nvPr/>
        </p:nvSpPr>
        <p:spPr>
          <a:xfrm>
            <a:off x="8104340" y="2385125"/>
            <a:ext cx="3482236" cy="4019811"/>
          </a:xfrm>
          <a:prstGeom prst="rect">
            <a:avLst/>
          </a:prstGeom>
          <a:solidFill>
            <a:schemeClr val="accent5">
              <a:lumMod val="75000"/>
            </a:schemeClr>
          </a:solidFill>
          <a:effectLst>
            <a:outerShdw blurRad="50800" dir="14400000">
              <a:srgbClr val="000000">
                <a:alpha val="40000"/>
              </a:srgbClr>
            </a:outerShdw>
          </a:effectLst>
        </p:spPr>
        <p:txBody>
          <a:bodyPr vert="horz" lIns="91440" tIns="45720" rIns="91440" bIns="45720" rtlCol="0" anchor="t">
            <a:no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hr-HR" sz="2400" b="1" dirty="0" smtClean="0"/>
              <a:t>Zadaci za skupinu 7./</a:t>
            </a:r>
            <a:r>
              <a:rPr lang="hr-HR" sz="2400" b="1" dirty="0"/>
              <a:t>8</a:t>
            </a:r>
            <a:r>
              <a:rPr lang="hr-HR" sz="2400" b="1" dirty="0" smtClean="0"/>
              <a:t>. razred:</a:t>
            </a:r>
          </a:p>
          <a:p>
            <a:endParaRPr lang="hr-HR" sz="2400" b="1" dirty="0" smtClean="0"/>
          </a:p>
          <a:p>
            <a:pPr>
              <a:buFontTx/>
              <a:buChar char="-"/>
            </a:pPr>
            <a:r>
              <a:rPr lang="hr-HR" sz="2400" b="1" dirty="0" smtClean="0"/>
              <a:t>Izrada animacije </a:t>
            </a:r>
            <a:r>
              <a:rPr lang="hr-HR" sz="2400" b="1" dirty="0" smtClean="0"/>
              <a:t>na </a:t>
            </a:r>
            <a:r>
              <a:rPr lang="hr-HR" sz="2400" b="1" dirty="0" smtClean="0"/>
              <a:t>temu:</a:t>
            </a:r>
          </a:p>
          <a:p>
            <a:pPr>
              <a:buFontTx/>
              <a:buChar char="-"/>
            </a:pPr>
            <a:r>
              <a:rPr lang="hr-HR" sz="2400" b="1" dirty="0" smtClean="0"/>
              <a:t>Kako se zaštititi na društvenim mrežama?!</a:t>
            </a:r>
            <a:endParaRPr lang="hr-HR" sz="2400" b="1" dirty="0"/>
          </a:p>
        </p:txBody>
      </p:sp>
    </p:spTree>
    <p:extLst>
      <p:ext uri="{BB962C8B-B14F-4D97-AF65-F5344CB8AC3E}">
        <p14:creationId xmlns:p14="http://schemas.microsoft.com/office/powerpoint/2010/main" val="2486242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10000" y="789139"/>
            <a:ext cx="10571998" cy="1302707"/>
          </a:xfrm>
        </p:spPr>
        <p:txBody>
          <a:bodyPr/>
          <a:lstStyle/>
          <a:p>
            <a:pPr algn="ctr"/>
            <a:r>
              <a:rPr lang="hr-HR" dirty="0" smtClean="0"/>
              <a:t>UPUTE ZA RAD:</a:t>
            </a:r>
            <a:br>
              <a:rPr lang="hr-HR" dirty="0" smtClean="0"/>
            </a:br>
            <a:endParaRPr lang="hr-HR" dirty="0"/>
          </a:p>
        </p:txBody>
      </p:sp>
      <p:pic>
        <p:nvPicPr>
          <p:cNvPr id="5" name="Slik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282491">
            <a:off x="4058433" y="2714495"/>
            <a:ext cx="3482235" cy="2997373"/>
          </a:xfrm>
          <a:prstGeom prst="rect">
            <a:avLst/>
          </a:prstGeom>
        </p:spPr>
      </p:pic>
      <p:sp>
        <p:nvSpPr>
          <p:cNvPr id="3" name="Rezervirano mjesto sadržaja 2"/>
          <p:cNvSpPr>
            <a:spLocks noGrp="1"/>
          </p:cNvSpPr>
          <p:nvPr>
            <p:ph idx="1"/>
          </p:nvPr>
        </p:nvSpPr>
        <p:spPr>
          <a:xfrm>
            <a:off x="280092" y="2222287"/>
            <a:ext cx="3916126" cy="4378929"/>
          </a:xfrm>
          <a:solidFill>
            <a:schemeClr val="accent3">
              <a:lumMod val="75000"/>
            </a:schemeClr>
          </a:solidFill>
        </p:spPr>
        <p:txBody>
          <a:bodyPr anchor="t">
            <a:normAutofit lnSpcReduction="10000"/>
          </a:bodyPr>
          <a:lstStyle/>
          <a:p>
            <a:pPr marL="0" indent="0" algn="ctr">
              <a:buNone/>
            </a:pPr>
            <a:r>
              <a:rPr lang="hr-HR" sz="2800" b="1" dirty="0" smtClean="0">
                <a:solidFill>
                  <a:schemeClr val="bg1"/>
                </a:solidFill>
              </a:rPr>
              <a:t>5./6. razred</a:t>
            </a:r>
          </a:p>
          <a:p>
            <a:endParaRPr lang="hr-HR" b="1" dirty="0">
              <a:solidFill>
                <a:schemeClr val="bg1"/>
              </a:solidFill>
            </a:endParaRPr>
          </a:p>
          <a:p>
            <a:pPr marL="0" indent="0">
              <a:buNone/>
            </a:pPr>
            <a:r>
              <a:rPr lang="hr-HR" sz="3000" b="1" dirty="0" smtClean="0">
                <a:solidFill>
                  <a:schemeClr val="bg1"/>
                </a:solidFill>
              </a:rPr>
              <a:t>Izrada plakata:</a:t>
            </a:r>
          </a:p>
          <a:p>
            <a:pPr marL="0" indent="0">
              <a:buNone/>
            </a:pPr>
            <a:r>
              <a:rPr lang="hr-HR" b="1" dirty="0" smtClean="0">
                <a:solidFill>
                  <a:schemeClr val="bg1"/>
                </a:solidFill>
              </a:rPr>
              <a:t>-  osmisliti temu</a:t>
            </a:r>
          </a:p>
          <a:p>
            <a:pPr marL="0" indent="0">
              <a:buNone/>
            </a:pPr>
            <a:r>
              <a:rPr lang="hr-HR" b="1" dirty="0" smtClean="0">
                <a:solidFill>
                  <a:schemeClr val="bg1"/>
                </a:solidFill>
              </a:rPr>
              <a:t>-  prikupiti tekst i svojim ga riječima ispisati na plakat</a:t>
            </a:r>
          </a:p>
          <a:p>
            <a:pPr marL="0" indent="0">
              <a:buNone/>
            </a:pPr>
            <a:r>
              <a:rPr lang="hr-HR" b="1" dirty="0" smtClean="0">
                <a:solidFill>
                  <a:schemeClr val="bg1"/>
                </a:solidFill>
              </a:rPr>
              <a:t>-  odabrati fotografije koje prate tekst</a:t>
            </a:r>
          </a:p>
          <a:p>
            <a:pPr marL="0" indent="0">
              <a:buNone/>
            </a:pPr>
            <a:r>
              <a:rPr lang="hr-HR" b="1" dirty="0" smtClean="0">
                <a:solidFill>
                  <a:schemeClr val="bg1"/>
                </a:solidFill>
              </a:rPr>
              <a:t>-  kompozicija plakata!</a:t>
            </a:r>
          </a:p>
          <a:p>
            <a:pPr marL="0" indent="0">
              <a:buNone/>
            </a:pPr>
            <a:r>
              <a:rPr lang="hr-HR" b="1" dirty="0" smtClean="0">
                <a:solidFill>
                  <a:schemeClr val="bg1"/>
                </a:solidFill>
              </a:rPr>
              <a:t>-  istaknuti naslov</a:t>
            </a:r>
          </a:p>
          <a:p>
            <a:pPr marL="0" indent="0">
              <a:buNone/>
            </a:pPr>
            <a:r>
              <a:rPr lang="hr-HR" b="1" dirty="0" smtClean="0">
                <a:solidFill>
                  <a:schemeClr val="bg1"/>
                </a:solidFill>
              </a:rPr>
              <a:t>-  navesti izvore koje koristite</a:t>
            </a:r>
          </a:p>
        </p:txBody>
      </p:sp>
      <p:sp>
        <p:nvSpPr>
          <p:cNvPr id="4" name="Rezervirano mjesto sadržaja 2"/>
          <p:cNvSpPr txBox="1">
            <a:spLocks/>
          </p:cNvSpPr>
          <p:nvPr/>
        </p:nvSpPr>
        <p:spPr>
          <a:xfrm>
            <a:off x="7540668" y="2222286"/>
            <a:ext cx="4509369" cy="4378930"/>
          </a:xfrm>
          <a:prstGeom prst="rect">
            <a:avLst/>
          </a:prstGeom>
          <a:solidFill>
            <a:srgbClr val="FF0000"/>
          </a:solidFill>
          <a:effectLst>
            <a:outerShdw blurRad="50800" dir="14400000">
              <a:srgbClr val="000000">
                <a:alpha val="40000"/>
              </a:srgbClr>
            </a:outerShdw>
          </a:effectLst>
        </p:spPr>
        <p:txBody>
          <a:bodyPr vert="horz" lIns="91440" tIns="45720" rIns="91440" bIns="45720" rtlCol="0" anchor="t">
            <a:normAutofit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hr-HR" sz="2400" b="1" dirty="0"/>
              <a:t>7</a:t>
            </a:r>
            <a:r>
              <a:rPr lang="hr-HR" sz="2400" b="1" dirty="0" smtClean="0"/>
              <a:t>./8. razred</a:t>
            </a:r>
          </a:p>
          <a:p>
            <a:endParaRPr lang="hr-HR" sz="2400" b="1" dirty="0" smtClean="0"/>
          </a:p>
          <a:p>
            <a:r>
              <a:rPr lang="hr-HR" sz="3200" b="1" dirty="0" smtClean="0"/>
              <a:t>Izrada animacije</a:t>
            </a:r>
          </a:p>
          <a:p>
            <a:r>
              <a:rPr lang="hr-HR" sz="3200" b="1" dirty="0" smtClean="0"/>
              <a:t>U aplikaciji </a:t>
            </a:r>
            <a:r>
              <a:rPr lang="hr-HR" sz="3200" b="1" dirty="0" err="1" smtClean="0"/>
              <a:t>Animatron</a:t>
            </a:r>
            <a:endParaRPr lang="hr-HR" sz="3200" b="1" dirty="0" smtClean="0"/>
          </a:p>
          <a:p>
            <a:r>
              <a:rPr lang="hr-HR" sz="3200" b="1" dirty="0"/>
              <a:t>-  osmisliti temu</a:t>
            </a:r>
          </a:p>
          <a:p>
            <a:r>
              <a:rPr lang="hr-HR" sz="3200" b="1" dirty="0" smtClean="0"/>
              <a:t>Umetnuti tekst</a:t>
            </a:r>
            <a:endParaRPr lang="hr-HR" sz="3200" b="1" dirty="0" smtClean="0"/>
          </a:p>
          <a:p>
            <a:pPr marL="0" indent="0">
              <a:buNone/>
            </a:pPr>
            <a:r>
              <a:rPr lang="hr-HR" b="1" dirty="0" smtClean="0"/>
              <a:t>-</a:t>
            </a:r>
            <a:endParaRPr lang="hr-HR" b="1" dirty="0" smtClean="0"/>
          </a:p>
        </p:txBody>
      </p:sp>
    </p:spTree>
    <p:extLst>
      <p:ext uri="{BB962C8B-B14F-4D97-AF65-F5344CB8AC3E}">
        <p14:creationId xmlns:p14="http://schemas.microsoft.com/office/powerpoint/2010/main" val="485704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Digitalna pismenost – društvene mreže</a:t>
            </a:r>
            <a:endParaRPr lang="hr-HR" dirty="0"/>
          </a:p>
        </p:txBody>
      </p:sp>
      <p:pic>
        <p:nvPicPr>
          <p:cNvPr id="4" name="Rezervirano mjesto sadržaja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0701" y="2141950"/>
            <a:ext cx="9006214" cy="4396635"/>
          </a:xfrm>
        </p:spPr>
      </p:pic>
    </p:spTree>
    <p:extLst>
      <p:ext uri="{BB962C8B-B14F-4D97-AF65-F5344CB8AC3E}">
        <p14:creationId xmlns:p14="http://schemas.microsoft.com/office/powerpoint/2010/main" val="348023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10000" y="447188"/>
            <a:ext cx="10571998" cy="1293930"/>
          </a:xfrm>
        </p:spPr>
        <p:txBody>
          <a:bodyPr/>
          <a:lstStyle/>
          <a:p>
            <a:r>
              <a:rPr lang="hr-HR" dirty="0"/>
              <a:t>Za što vi koristite medije</a:t>
            </a:r>
            <a:r>
              <a:rPr lang="hr-HR" dirty="0" smtClean="0"/>
              <a:t>? </a:t>
            </a:r>
            <a:br>
              <a:rPr lang="hr-HR" dirty="0" smtClean="0"/>
            </a:br>
            <a:r>
              <a:rPr lang="hr-HR" dirty="0" smtClean="0"/>
              <a:t>Koristite li se društvenim mrežama?</a:t>
            </a:r>
            <a:endParaRPr lang="hr-HR" dirty="0"/>
          </a:p>
        </p:txBody>
      </p:sp>
      <p:pic>
        <p:nvPicPr>
          <p:cNvPr id="4" name="Rezervirano mjesto sadržaja 3"/>
          <p:cNvPicPr>
            <a:picLocks noGrp="1" noChangeAspect="1"/>
          </p:cNvPicPr>
          <p:nvPr>
            <p:ph idx="1"/>
          </p:nvPr>
        </p:nvPicPr>
        <p:blipFill>
          <a:blip r:embed="rId2"/>
          <a:stretch>
            <a:fillRect/>
          </a:stretch>
        </p:blipFill>
        <p:spPr>
          <a:xfrm>
            <a:off x="388648" y="2660911"/>
            <a:ext cx="4650648" cy="3636963"/>
          </a:xfrm>
          <a:prstGeom prst="rect">
            <a:avLst/>
          </a:prstGeom>
        </p:spPr>
      </p:pic>
      <p:pic>
        <p:nvPicPr>
          <p:cNvPr id="5" name="Slika 4"/>
          <p:cNvPicPr>
            <a:picLocks noChangeAspect="1"/>
          </p:cNvPicPr>
          <p:nvPr/>
        </p:nvPicPr>
        <p:blipFill>
          <a:blip r:embed="rId3"/>
          <a:stretch>
            <a:fillRect/>
          </a:stretch>
        </p:blipFill>
        <p:spPr>
          <a:xfrm>
            <a:off x="5724395" y="2660911"/>
            <a:ext cx="5962389" cy="3636963"/>
          </a:xfrm>
          <a:prstGeom prst="rect">
            <a:avLst/>
          </a:prstGeom>
        </p:spPr>
      </p:pic>
      <p:sp>
        <p:nvSpPr>
          <p:cNvPr id="7" name="TekstniOkvir 6"/>
          <p:cNvSpPr txBox="1"/>
          <p:nvPr/>
        </p:nvSpPr>
        <p:spPr>
          <a:xfrm rot="771528">
            <a:off x="6363221" y="3725604"/>
            <a:ext cx="3482236" cy="1815882"/>
          </a:xfrm>
          <a:prstGeom prst="rect">
            <a:avLst/>
          </a:prstGeom>
          <a:noFill/>
        </p:spPr>
        <p:txBody>
          <a:bodyPr wrap="square" rtlCol="0">
            <a:spAutoFit/>
          </a:bodyPr>
          <a:lstStyle/>
          <a:p>
            <a:r>
              <a:rPr lang="hr-HR" sz="2800" b="1" dirty="0" smtClean="0">
                <a:solidFill>
                  <a:schemeClr val="bg1"/>
                </a:solidFill>
              </a:rPr>
              <a:t>Funkcije medija:</a:t>
            </a:r>
          </a:p>
          <a:p>
            <a:pPr marL="285750" indent="-285750">
              <a:buFont typeface="Arial" panose="020B0604020202020204" pitchFamily="34" charset="0"/>
              <a:buChar char="•"/>
            </a:pPr>
            <a:r>
              <a:rPr lang="hr-HR" sz="2800" b="1" dirty="0">
                <a:solidFill>
                  <a:schemeClr val="bg1"/>
                </a:solidFill>
              </a:rPr>
              <a:t>i</a:t>
            </a:r>
            <a:r>
              <a:rPr lang="hr-HR" sz="2800" b="1" dirty="0" smtClean="0">
                <a:solidFill>
                  <a:schemeClr val="bg1"/>
                </a:solidFill>
              </a:rPr>
              <a:t>nformiranje</a:t>
            </a:r>
          </a:p>
          <a:p>
            <a:pPr marL="285750" indent="-285750">
              <a:buFont typeface="Arial" panose="020B0604020202020204" pitchFamily="34" charset="0"/>
              <a:buChar char="•"/>
            </a:pPr>
            <a:r>
              <a:rPr lang="hr-HR" sz="2800" b="1" dirty="0">
                <a:solidFill>
                  <a:schemeClr val="bg1"/>
                </a:solidFill>
              </a:rPr>
              <a:t>z</a:t>
            </a:r>
            <a:r>
              <a:rPr lang="hr-HR" sz="2800" b="1" dirty="0" smtClean="0">
                <a:solidFill>
                  <a:schemeClr val="bg1"/>
                </a:solidFill>
              </a:rPr>
              <a:t>abava</a:t>
            </a:r>
          </a:p>
          <a:p>
            <a:pPr marL="285750" indent="-285750">
              <a:buFont typeface="Arial" panose="020B0604020202020204" pitchFamily="34" charset="0"/>
              <a:buChar char="•"/>
            </a:pPr>
            <a:r>
              <a:rPr lang="hr-HR" sz="2800" b="1" dirty="0" smtClean="0">
                <a:solidFill>
                  <a:schemeClr val="bg1"/>
                </a:solidFill>
              </a:rPr>
              <a:t>obrazovanje</a:t>
            </a:r>
            <a:endParaRPr lang="hr-HR" sz="2800" b="1" dirty="0">
              <a:solidFill>
                <a:schemeClr val="bg1"/>
              </a:solidFill>
            </a:endParaRPr>
          </a:p>
        </p:txBody>
      </p:sp>
    </p:spTree>
    <p:extLst>
      <p:ext uri="{BB962C8B-B14F-4D97-AF65-F5344CB8AC3E}">
        <p14:creationId xmlns:p14="http://schemas.microsoft.com/office/powerpoint/2010/main" val="219749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09807" y="898125"/>
            <a:ext cx="10571998" cy="970450"/>
          </a:xfrm>
        </p:spPr>
        <p:txBody>
          <a:bodyPr/>
          <a:lstStyle/>
          <a:p>
            <a:pPr algn="ctr"/>
            <a:r>
              <a:rPr lang="hr-HR" dirty="0">
                <a:solidFill>
                  <a:schemeClr val="tx1"/>
                </a:solidFill>
              </a:rPr>
              <a:t>Pametni telefoni – smrt razgovoru? </a:t>
            </a:r>
            <a:r>
              <a:rPr lang="hr-HR" dirty="0" smtClean="0">
                <a:solidFill>
                  <a:schemeClr val="tx1"/>
                </a:solidFill>
              </a:rPr>
              <a:t/>
            </a:r>
            <a:br>
              <a:rPr lang="hr-HR" dirty="0" smtClean="0">
                <a:solidFill>
                  <a:schemeClr val="tx1"/>
                </a:solidFill>
              </a:rPr>
            </a:br>
            <a:r>
              <a:rPr lang="hr-HR" dirty="0" smtClean="0">
                <a:solidFill>
                  <a:srgbClr val="FFFF00"/>
                </a:solidFill>
              </a:rPr>
              <a:t>Smrt </a:t>
            </a:r>
            <a:r>
              <a:rPr lang="hr-HR" dirty="0">
                <a:solidFill>
                  <a:srgbClr val="FFFF00"/>
                </a:solidFill>
              </a:rPr>
              <a:t>komunikaciji među najmlađima? </a:t>
            </a:r>
            <a:r>
              <a:rPr lang="hr-HR" dirty="0" smtClean="0">
                <a:solidFill>
                  <a:srgbClr val="FFFF00"/>
                </a:solidFill>
              </a:rPr>
              <a:t>     </a:t>
            </a:r>
            <a:r>
              <a:rPr lang="hr-HR" sz="1200" dirty="0" smtClean="0"/>
              <a:t>Izvor</a:t>
            </a:r>
            <a:r>
              <a:rPr lang="hr-HR" sz="1200" dirty="0"/>
              <a:t>: </a:t>
            </a:r>
            <a:r>
              <a:rPr lang="hr-HR" sz="1200" dirty="0" err="1"/>
              <a:t>BlazePress</a:t>
            </a:r>
            <a:r>
              <a:rPr lang="hr-HR" sz="1200" dirty="0"/>
              <a:t>, 3. 5. 2015.</a:t>
            </a:r>
          </a:p>
        </p:txBody>
      </p:sp>
      <p:pic>
        <p:nvPicPr>
          <p:cNvPr id="5" name="Rezervirano mjesto sadržaja 4"/>
          <p:cNvPicPr>
            <a:picLocks noGrp="1" noChangeAspect="1"/>
          </p:cNvPicPr>
          <p:nvPr>
            <p:ph idx="1"/>
          </p:nvPr>
        </p:nvPicPr>
        <p:blipFill>
          <a:blip r:embed="rId2"/>
          <a:stretch>
            <a:fillRect/>
          </a:stretch>
        </p:blipFill>
        <p:spPr>
          <a:xfrm>
            <a:off x="609614" y="2029215"/>
            <a:ext cx="10772384" cy="4697261"/>
          </a:xfrm>
          <a:prstGeom prst="rect">
            <a:avLst/>
          </a:prstGeom>
          <a:ln w="38100">
            <a:solidFill>
              <a:schemeClr val="tx1"/>
            </a:solidFill>
          </a:ln>
        </p:spPr>
      </p:pic>
    </p:spTree>
    <p:extLst>
      <p:ext uri="{BB962C8B-B14F-4D97-AF65-F5344CB8AC3E}">
        <p14:creationId xmlns:p14="http://schemas.microsoft.com/office/powerpoint/2010/main" val="207173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4011" y="125260"/>
            <a:ext cx="3874734" cy="691128"/>
          </a:xfrm>
        </p:spPr>
        <p:txBody>
          <a:bodyPr/>
          <a:lstStyle/>
          <a:p>
            <a:r>
              <a:rPr lang="hr-HR" dirty="0" smtClean="0"/>
              <a:t>ANKETNI LISTIĆ</a:t>
            </a:r>
            <a:endParaRPr lang="hr-HR" dirty="0"/>
          </a:p>
        </p:txBody>
      </p:sp>
      <p:pic>
        <p:nvPicPr>
          <p:cNvPr id="4" name="Rezervirano mjesto sadržaja 3"/>
          <p:cNvPicPr>
            <a:picLocks noGrp="1" noChangeAspect="1"/>
          </p:cNvPicPr>
          <p:nvPr>
            <p:ph idx="1"/>
          </p:nvPr>
        </p:nvPicPr>
        <p:blipFill>
          <a:blip r:embed="rId2"/>
          <a:stretch>
            <a:fillRect/>
          </a:stretch>
        </p:blipFill>
        <p:spPr>
          <a:xfrm>
            <a:off x="437851" y="816388"/>
            <a:ext cx="4359617" cy="5797354"/>
          </a:xfrm>
          <a:prstGeom prst="rect">
            <a:avLst/>
          </a:prstGeom>
          <a:solidFill>
            <a:schemeClr val="tx1"/>
          </a:solidFill>
        </p:spPr>
      </p:pic>
      <p:pic>
        <p:nvPicPr>
          <p:cNvPr id="5" name="Slika 4"/>
          <p:cNvPicPr>
            <a:picLocks noChangeAspect="1"/>
          </p:cNvPicPr>
          <p:nvPr/>
        </p:nvPicPr>
        <p:blipFill>
          <a:blip r:embed="rId3"/>
          <a:stretch>
            <a:fillRect/>
          </a:stretch>
        </p:blipFill>
        <p:spPr>
          <a:xfrm>
            <a:off x="7063320" y="125260"/>
            <a:ext cx="4453633" cy="6576165"/>
          </a:xfrm>
          <a:prstGeom prst="rect">
            <a:avLst/>
          </a:prstGeom>
          <a:solidFill>
            <a:schemeClr val="tx1"/>
          </a:solidFill>
        </p:spPr>
      </p:pic>
    </p:spTree>
    <p:extLst>
      <p:ext uri="{BB962C8B-B14F-4D97-AF65-F5344CB8AC3E}">
        <p14:creationId xmlns:p14="http://schemas.microsoft.com/office/powerpoint/2010/main" val="928608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smtClean="0"/>
              <a:t>Saznajmo nešto jedni o drugima – online!</a:t>
            </a:r>
            <a:endParaRPr lang="hr-HR" dirty="0"/>
          </a:p>
        </p:txBody>
      </p:sp>
      <p:sp>
        <p:nvSpPr>
          <p:cNvPr id="3" name="Rezervirano mjesto sadržaja 2"/>
          <p:cNvSpPr>
            <a:spLocks noGrp="1"/>
          </p:cNvSpPr>
          <p:nvPr>
            <p:ph idx="1"/>
          </p:nvPr>
        </p:nvSpPr>
        <p:spPr>
          <a:xfrm>
            <a:off x="192410" y="2154477"/>
            <a:ext cx="2738680" cy="4509370"/>
          </a:xfrm>
        </p:spPr>
        <p:txBody>
          <a:bodyPr anchor="t">
            <a:normAutofit/>
          </a:bodyPr>
          <a:lstStyle/>
          <a:p>
            <a:pPr marL="0" indent="0">
              <a:buNone/>
            </a:pPr>
            <a:r>
              <a:rPr lang="hr-HR" dirty="0" smtClean="0"/>
              <a:t>Učenici 7. i 8. razreda –</a:t>
            </a:r>
          </a:p>
          <a:p>
            <a:pPr marL="0" indent="0">
              <a:lnSpc>
                <a:spcPct val="200000"/>
              </a:lnSpc>
              <a:buNone/>
            </a:pPr>
            <a:r>
              <a:rPr lang="hr-HR" dirty="0" smtClean="0"/>
              <a:t> Odaberite jednog učenika iz skupine 5. i 6. razreda i saznajte nešto o njima surfajući internetom (društvenim mrežama).</a:t>
            </a:r>
          </a:p>
        </p:txBody>
      </p:sp>
      <p:sp>
        <p:nvSpPr>
          <p:cNvPr id="4" name="TekstniOkvir 3"/>
          <p:cNvSpPr txBox="1"/>
          <p:nvPr/>
        </p:nvSpPr>
        <p:spPr>
          <a:xfrm>
            <a:off x="6095999" y="2154477"/>
            <a:ext cx="2779481" cy="3970318"/>
          </a:xfrm>
          <a:prstGeom prst="rect">
            <a:avLst/>
          </a:prstGeom>
          <a:noFill/>
        </p:spPr>
        <p:txBody>
          <a:bodyPr wrap="square" rtlCol="0">
            <a:spAutoFit/>
          </a:bodyPr>
          <a:lstStyle/>
          <a:p>
            <a:r>
              <a:rPr lang="hr-HR" dirty="0"/>
              <a:t>Učenici 5. i 6. razreda </a:t>
            </a:r>
            <a:r>
              <a:rPr lang="hr-HR" dirty="0" smtClean="0"/>
              <a:t>–</a:t>
            </a:r>
          </a:p>
          <a:p>
            <a:endParaRPr lang="hr-HR" dirty="0" smtClean="0"/>
          </a:p>
          <a:p>
            <a:pPr>
              <a:lnSpc>
                <a:spcPct val="200000"/>
              </a:lnSpc>
            </a:pPr>
            <a:r>
              <a:rPr lang="hr-HR" dirty="0" smtClean="0"/>
              <a:t>Odaberite </a:t>
            </a:r>
            <a:r>
              <a:rPr lang="hr-HR" dirty="0"/>
              <a:t>jednog učenika iz skupine 7. i 8. razreda i saznajte nešto o njima surfajući internetom (društvenim mrežama).</a:t>
            </a:r>
          </a:p>
        </p:txBody>
      </p:sp>
      <p:sp>
        <p:nvSpPr>
          <p:cNvPr id="5" name="Pravokutnik 4"/>
          <p:cNvSpPr/>
          <p:nvPr/>
        </p:nvSpPr>
        <p:spPr>
          <a:xfrm>
            <a:off x="3673003" y="6294515"/>
            <a:ext cx="3967753" cy="369332"/>
          </a:xfrm>
          <a:prstGeom prst="rect">
            <a:avLst/>
          </a:prstGeom>
          <a:solidFill>
            <a:schemeClr val="tx1"/>
          </a:solidFill>
        </p:spPr>
        <p:txBody>
          <a:bodyPr wrap="none">
            <a:spAutoFit/>
          </a:bodyPr>
          <a:lstStyle/>
          <a:p>
            <a:r>
              <a:rPr lang="hr-HR" b="1" dirty="0">
                <a:solidFill>
                  <a:srgbClr val="FF0000"/>
                </a:solidFill>
              </a:rPr>
              <a:t>Objava rezultata i kratka diskusija</a:t>
            </a:r>
          </a:p>
        </p:txBody>
      </p:sp>
      <p:sp>
        <p:nvSpPr>
          <p:cNvPr id="7" name="TekstniOkvir 6"/>
          <p:cNvSpPr txBox="1"/>
          <p:nvPr/>
        </p:nvSpPr>
        <p:spPr>
          <a:xfrm>
            <a:off x="2944264" y="2154477"/>
            <a:ext cx="2981195" cy="3970318"/>
          </a:xfrm>
          <a:prstGeom prst="rect">
            <a:avLst/>
          </a:prstGeom>
          <a:solidFill>
            <a:schemeClr val="accent1"/>
          </a:solidFill>
        </p:spPr>
        <p:txBody>
          <a:bodyPr wrap="square" rtlCol="0">
            <a:spAutoFit/>
          </a:bodyPr>
          <a:lstStyle/>
          <a:p>
            <a:pPr algn="ctr"/>
            <a:r>
              <a:rPr lang="hr-HR" b="1" u="sng" dirty="0" smtClean="0">
                <a:solidFill>
                  <a:srgbClr val="FFFF00"/>
                </a:solidFill>
              </a:rPr>
              <a:t>5./6. razred</a:t>
            </a:r>
          </a:p>
          <a:p>
            <a:r>
              <a:rPr lang="hr-HR" dirty="0" smtClean="0">
                <a:solidFill>
                  <a:srgbClr val="FFFF00"/>
                </a:solidFill>
              </a:rPr>
              <a:t>1</a:t>
            </a:r>
            <a:r>
              <a:rPr lang="hr-HR" dirty="0">
                <a:solidFill>
                  <a:srgbClr val="FFFF00"/>
                </a:solidFill>
              </a:rPr>
              <a:t>.	Matija Barić</a:t>
            </a:r>
          </a:p>
          <a:p>
            <a:r>
              <a:rPr lang="hr-HR" dirty="0">
                <a:solidFill>
                  <a:srgbClr val="FFFF00"/>
                </a:solidFill>
              </a:rPr>
              <a:t>2.	Luka Sutlić</a:t>
            </a:r>
          </a:p>
          <a:p>
            <a:r>
              <a:rPr lang="hr-HR" dirty="0">
                <a:solidFill>
                  <a:srgbClr val="FFFF00"/>
                </a:solidFill>
              </a:rPr>
              <a:t>3.	</a:t>
            </a:r>
            <a:r>
              <a:rPr lang="hr-HR" dirty="0" err="1">
                <a:solidFill>
                  <a:srgbClr val="FFFF00"/>
                </a:solidFill>
              </a:rPr>
              <a:t>Mirjam</a:t>
            </a:r>
            <a:r>
              <a:rPr lang="hr-HR" dirty="0">
                <a:solidFill>
                  <a:srgbClr val="FFFF00"/>
                </a:solidFill>
              </a:rPr>
              <a:t> </a:t>
            </a:r>
            <a:r>
              <a:rPr lang="hr-HR" dirty="0" err="1">
                <a:solidFill>
                  <a:srgbClr val="FFFF00"/>
                </a:solidFill>
              </a:rPr>
              <a:t>Zrnić</a:t>
            </a:r>
            <a:endParaRPr lang="hr-HR" dirty="0">
              <a:solidFill>
                <a:srgbClr val="FFFF00"/>
              </a:solidFill>
            </a:endParaRPr>
          </a:p>
          <a:p>
            <a:r>
              <a:rPr lang="hr-HR" dirty="0">
                <a:solidFill>
                  <a:srgbClr val="FFFF00"/>
                </a:solidFill>
              </a:rPr>
              <a:t>4.	Sara </a:t>
            </a:r>
            <a:r>
              <a:rPr lang="hr-HR" dirty="0" err="1">
                <a:solidFill>
                  <a:srgbClr val="FFFF00"/>
                </a:solidFill>
              </a:rPr>
              <a:t>Satalić</a:t>
            </a:r>
            <a:endParaRPr lang="hr-HR" dirty="0">
              <a:solidFill>
                <a:srgbClr val="FFFF00"/>
              </a:solidFill>
            </a:endParaRPr>
          </a:p>
          <a:p>
            <a:r>
              <a:rPr lang="hr-HR" dirty="0">
                <a:solidFill>
                  <a:srgbClr val="FFFF00"/>
                </a:solidFill>
              </a:rPr>
              <a:t>5.	Roko </a:t>
            </a:r>
            <a:r>
              <a:rPr lang="hr-HR" dirty="0" err="1">
                <a:solidFill>
                  <a:srgbClr val="FFFF00"/>
                </a:solidFill>
              </a:rPr>
              <a:t>Peraić</a:t>
            </a:r>
            <a:endParaRPr lang="hr-HR" dirty="0">
              <a:solidFill>
                <a:srgbClr val="FFFF00"/>
              </a:solidFill>
            </a:endParaRPr>
          </a:p>
          <a:p>
            <a:r>
              <a:rPr lang="hr-HR" dirty="0">
                <a:solidFill>
                  <a:srgbClr val="FFFF00"/>
                </a:solidFill>
              </a:rPr>
              <a:t>6.	Ika Starčić</a:t>
            </a:r>
          </a:p>
          <a:p>
            <a:r>
              <a:rPr lang="hr-HR" dirty="0">
                <a:solidFill>
                  <a:srgbClr val="FFFF00"/>
                </a:solidFill>
              </a:rPr>
              <a:t>7.	Sara Paola Razum</a:t>
            </a:r>
          </a:p>
          <a:p>
            <a:r>
              <a:rPr lang="hr-HR" dirty="0">
                <a:solidFill>
                  <a:srgbClr val="FFFF00"/>
                </a:solidFill>
              </a:rPr>
              <a:t>8.	</a:t>
            </a:r>
            <a:r>
              <a:rPr lang="hr-HR" dirty="0" err="1">
                <a:solidFill>
                  <a:srgbClr val="FFFF00"/>
                </a:solidFill>
              </a:rPr>
              <a:t>Barbora</a:t>
            </a:r>
            <a:r>
              <a:rPr lang="hr-HR" dirty="0">
                <a:solidFill>
                  <a:srgbClr val="FFFF00"/>
                </a:solidFill>
              </a:rPr>
              <a:t> </a:t>
            </a:r>
            <a:r>
              <a:rPr lang="hr-HR" dirty="0" err="1">
                <a:solidFill>
                  <a:srgbClr val="FFFF00"/>
                </a:solidFill>
              </a:rPr>
              <a:t>Čulmanova</a:t>
            </a:r>
            <a:endParaRPr lang="hr-HR" dirty="0">
              <a:solidFill>
                <a:srgbClr val="FFFF00"/>
              </a:solidFill>
            </a:endParaRPr>
          </a:p>
          <a:p>
            <a:r>
              <a:rPr lang="hr-HR" dirty="0">
                <a:solidFill>
                  <a:srgbClr val="FFFF00"/>
                </a:solidFill>
              </a:rPr>
              <a:t>9.	Karla </a:t>
            </a:r>
            <a:r>
              <a:rPr lang="hr-HR" dirty="0" err="1">
                <a:solidFill>
                  <a:srgbClr val="FFFF00"/>
                </a:solidFill>
              </a:rPr>
              <a:t>Saganić</a:t>
            </a:r>
            <a:endParaRPr lang="hr-HR" dirty="0">
              <a:solidFill>
                <a:srgbClr val="FFFF00"/>
              </a:solidFill>
            </a:endParaRPr>
          </a:p>
          <a:p>
            <a:r>
              <a:rPr lang="hr-HR" dirty="0">
                <a:solidFill>
                  <a:srgbClr val="FFFF00"/>
                </a:solidFill>
              </a:rPr>
              <a:t>10.	Roko Višak</a:t>
            </a:r>
          </a:p>
          <a:p>
            <a:r>
              <a:rPr lang="hr-HR" dirty="0">
                <a:solidFill>
                  <a:srgbClr val="FFFF00"/>
                </a:solidFill>
              </a:rPr>
              <a:t>11.	Lana </a:t>
            </a:r>
            <a:r>
              <a:rPr lang="hr-HR" dirty="0" err="1">
                <a:solidFill>
                  <a:srgbClr val="FFFF00"/>
                </a:solidFill>
              </a:rPr>
              <a:t>Kličković</a:t>
            </a:r>
            <a:endParaRPr lang="hr-HR" dirty="0">
              <a:solidFill>
                <a:srgbClr val="FFFF00"/>
              </a:solidFill>
            </a:endParaRPr>
          </a:p>
          <a:p>
            <a:r>
              <a:rPr lang="hr-HR" dirty="0">
                <a:solidFill>
                  <a:srgbClr val="FFFF00"/>
                </a:solidFill>
              </a:rPr>
              <a:t>12.	</a:t>
            </a:r>
            <a:r>
              <a:rPr lang="hr-HR" dirty="0" err="1">
                <a:solidFill>
                  <a:srgbClr val="FFFF00"/>
                </a:solidFill>
              </a:rPr>
              <a:t>Fran</a:t>
            </a:r>
            <a:r>
              <a:rPr lang="hr-HR" dirty="0">
                <a:solidFill>
                  <a:srgbClr val="FFFF00"/>
                </a:solidFill>
              </a:rPr>
              <a:t> </a:t>
            </a:r>
            <a:r>
              <a:rPr lang="hr-HR" dirty="0" err="1">
                <a:solidFill>
                  <a:srgbClr val="FFFF00"/>
                </a:solidFill>
              </a:rPr>
              <a:t>Vodarić</a:t>
            </a:r>
            <a:endParaRPr lang="hr-HR" dirty="0">
              <a:solidFill>
                <a:srgbClr val="FFFF00"/>
              </a:solidFill>
            </a:endParaRPr>
          </a:p>
          <a:p>
            <a:r>
              <a:rPr lang="hr-HR" dirty="0">
                <a:solidFill>
                  <a:srgbClr val="FFFF00"/>
                </a:solidFill>
              </a:rPr>
              <a:t>13.	</a:t>
            </a:r>
            <a:r>
              <a:rPr lang="hr-HR" dirty="0" err="1">
                <a:solidFill>
                  <a:srgbClr val="FFFF00"/>
                </a:solidFill>
              </a:rPr>
              <a:t>Mai</a:t>
            </a:r>
            <a:r>
              <a:rPr lang="hr-HR" dirty="0">
                <a:solidFill>
                  <a:srgbClr val="FFFF00"/>
                </a:solidFill>
              </a:rPr>
              <a:t> </a:t>
            </a:r>
            <a:r>
              <a:rPr lang="hr-HR" dirty="0" smtClean="0">
                <a:solidFill>
                  <a:srgbClr val="FFFF00"/>
                </a:solidFill>
              </a:rPr>
              <a:t>Mužić1	</a:t>
            </a:r>
            <a:endParaRPr lang="hr-HR" dirty="0">
              <a:solidFill>
                <a:srgbClr val="FFFF00"/>
              </a:solidFill>
            </a:endParaRPr>
          </a:p>
        </p:txBody>
      </p:sp>
      <p:sp>
        <p:nvSpPr>
          <p:cNvPr id="8" name="TekstniOkvir 7"/>
          <p:cNvSpPr txBox="1"/>
          <p:nvPr/>
        </p:nvSpPr>
        <p:spPr>
          <a:xfrm>
            <a:off x="9046020" y="2154477"/>
            <a:ext cx="2981195" cy="4524315"/>
          </a:xfrm>
          <a:prstGeom prst="rect">
            <a:avLst/>
          </a:prstGeom>
          <a:solidFill>
            <a:schemeClr val="accent1"/>
          </a:solidFill>
        </p:spPr>
        <p:txBody>
          <a:bodyPr wrap="square" rtlCol="0">
            <a:spAutoFit/>
          </a:bodyPr>
          <a:lstStyle/>
          <a:p>
            <a:pPr algn="ctr"/>
            <a:r>
              <a:rPr lang="hr-HR" b="1" u="sng" dirty="0">
                <a:solidFill>
                  <a:srgbClr val="FFFF00"/>
                </a:solidFill>
              </a:rPr>
              <a:t>7</a:t>
            </a:r>
            <a:r>
              <a:rPr lang="hr-HR" b="1" u="sng" dirty="0" smtClean="0">
                <a:solidFill>
                  <a:srgbClr val="FFFF00"/>
                </a:solidFill>
              </a:rPr>
              <a:t>./8. razred</a:t>
            </a:r>
          </a:p>
          <a:p>
            <a:r>
              <a:rPr lang="hr-HR" dirty="0" smtClean="0">
                <a:solidFill>
                  <a:srgbClr val="FFFF00"/>
                </a:solidFill>
              </a:rPr>
              <a:t>1</a:t>
            </a:r>
            <a:r>
              <a:rPr lang="hr-HR" dirty="0">
                <a:solidFill>
                  <a:srgbClr val="FFFF00"/>
                </a:solidFill>
              </a:rPr>
              <a:t>.	</a:t>
            </a:r>
            <a:r>
              <a:rPr lang="hr-HR" dirty="0" smtClean="0">
                <a:solidFill>
                  <a:srgbClr val="FFFF00"/>
                </a:solidFill>
              </a:rPr>
              <a:t>Aleksandar </a:t>
            </a:r>
            <a:r>
              <a:rPr lang="hr-HR" dirty="0" err="1" smtClean="0">
                <a:solidFill>
                  <a:srgbClr val="FFFF00"/>
                </a:solidFill>
              </a:rPr>
              <a:t>Todorović</a:t>
            </a:r>
            <a:endParaRPr lang="hr-HR" dirty="0">
              <a:solidFill>
                <a:srgbClr val="FFFF00"/>
              </a:solidFill>
            </a:endParaRPr>
          </a:p>
          <a:p>
            <a:r>
              <a:rPr lang="hr-HR" dirty="0">
                <a:solidFill>
                  <a:srgbClr val="FFFF00"/>
                </a:solidFill>
              </a:rPr>
              <a:t>2.	</a:t>
            </a:r>
            <a:r>
              <a:rPr lang="hr-HR" dirty="0" smtClean="0">
                <a:solidFill>
                  <a:srgbClr val="FFFF00"/>
                </a:solidFill>
              </a:rPr>
              <a:t>Vinko </a:t>
            </a:r>
            <a:r>
              <a:rPr lang="hr-HR" dirty="0" err="1" smtClean="0">
                <a:solidFill>
                  <a:srgbClr val="FFFF00"/>
                </a:solidFill>
              </a:rPr>
              <a:t>okmažić</a:t>
            </a:r>
            <a:endParaRPr lang="hr-HR" dirty="0">
              <a:solidFill>
                <a:srgbClr val="FFFF00"/>
              </a:solidFill>
            </a:endParaRPr>
          </a:p>
          <a:p>
            <a:r>
              <a:rPr lang="hr-HR" dirty="0">
                <a:solidFill>
                  <a:srgbClr val="FFFF00"/>
                </a:solidFill>
              </a:rPr>
              <a:t>3</a:t>
            </a:r>
            <a:r>
              <a:rPr lang="hr-HR" dirty="0" smtClean="0">
                <a:solidFill>
                  <a:srgbClr val="FFFF00"/>
                </a:solidFill>
              </a:rPr>
              <a:t>.	Noa Vlašić</a:t>
            </a:r>
            <a:endParaRPr lang="hr-HR" dirty="0">
              <a:solidFill>
                <a:srgbClr val="FFFF00"/>
              </a:solidFill>
            </a:endParaRPr>
          </a:p>
          <a:p>
            <a:r>
              <a:rPr lang="hr-HR" dirty="0">
                <a:solidFill>
                  <a:srgbClr val="FFFF00"/>
                </a:solidFill>
              </a:rPr>
              <a:t>4.	</a:t>
            </a:r>
            <a:r>
              <a:rPr lang="hr-HR" dirty="0" smtClean="0">
                <a:solidFill>
                  <a:srgbClr val="FFFF00"/>
                </a:solidFill>
              </a:rPr>
              <a:t>Petar </a:t>
            </a:r>
            <a:r>
              <a:rPr lang="hr-HR" dirty="0" err="1" smtClean="0">
                <a:solidFill>
                  <a:srgbClr val="FFFF00"/>
                </a:solidFill>
              </a:rPr>
              <a:t>Pavličić</a:t>
            </a:r>
            <a:endParaRPr lang="hr-HR" dirty="0">
              <a:solidFill>
                <a:srgbClr val="FFFF00"/>
              </a:solidFill>
            </a:endParaRPr>
          </a:p>
          <a:p>
            <a:r>
              <a:rPr lang="hr-HR" dirty="0">
                <a:solidFill>
                  <a:srgbClr val="FFFF00"/>
                </a:solidFill>
              </a:rPr>
              <a:t>5.	</a:t>
            </a:r>
            <a:r>
              <a:rPr lang="hr-HR" dirty="0" smtClean="0">
                <a:solidFill>
                  <a:srgbClr val="FFFF00"/>
                </a:solidFill>
              </a:rPr>
              <a:t>Alen </a:t>
            </a:r>
            <a:r>
              <a:rPr lang="hr-HR" dirty="0" err="1" smtClean="0">
                <a:solidFill>
                  <a:srgbClr val="FFFF00"/>
                </a:solidFill>
              </a:rPr>
              <a:t>Aladić</a:t>
            </a:r>
            <a:endParaRPr lang="hr-HR" dirty="0">
              <a:solidFill>
                <a:srgbClr val="FFFF00"/>
              </a:solidFill>
            </a:endParaRPr>
          </a:p>
          <a:p>
            <a:r>
              <a:rPr lang="hr-HR" dirty="0">
                <a:solidFill>
                  <a:srgbClr val="FFFF00"/>
                </a:solidFill>
              </a:rPr>
              <a:t>6.	</a:t>
            </a:r>
            <a:r>
              <a:rPr lang="hr-HR" dirty="0" smtClean="0">
                <a:solidFill>
                  <a:srgbClr val="FFFF00"/>
                </a:solidFill>
              </a:rPr>
              <a:t>David </a:t>
            </a:r>
            <a:r>
              <a:rPr lang="hr-HR" dirty="0">
                <a:solidFill>
                  <a:srgbClr val="FFFF00"/>
                </a:solidFill>
              </a:rPr>
              <a:t>B</a:t>
            </a:r>
            <a:r>
              <a:rPr lang="hr-HR" dirty="0" smtClean="0">
                <a:solidFill>
                  <a:srgbClr val="FFFF00"/>
                </a:solidFill>
              </a:rPr>
              <a:t>anac</a:t>
            </a:r>
            <a:endParaRPr lang="hr-HR" dirty="0">
              <a:solidFill>
                <a:srgbClr val="FFFF00"/>
              </a:solidFill>
            </a:endParaRPr>
          </a:p>
          <a:p>
            <a:r>
              <a:rPr lang="hr-HR" dirty="0">
                <a:solidFill>
                  <a:srgbClr val="FFFF00"/>
                </a:solidFill>
              </a:rPr>
              <a:t>7.	</a:t>
            </a:r>
            <a:r>
              <a:rPr lang="hr-HR" dirty="0" smtClean="0">
                <a:solidFill>
                  <a:srgbClr val="FFFF00"/>
                </a:solidFill>
              </a:rPr>
              <a:t>Roko Kaštelan</a:t>
            </a:r>
            <a:endParaRPr lang="hr-HR" dirty="0">
              <a:solidFill>
                <a:srgbClr val="FFFF00"/>
              </a:solidFill>
            </a:endParaRPr>
          </a:p>
          <a:p>
            <a:r>
              <a:rPr lang="hr-HR" dirty="0">
                <a:solidFill>
                  <a:srgbClr val="FFFF00"/>
                </a:solidFill>
              </a:rPr>
              <a:t>8.	</a:t>
            </a:r>
            <a:r>
              <a:rPr lang="hr-HR" dirty="0" smtClean="0">
                <a:solidFill>
                  <a:srgbClr val="FFFF00"/>
                </a:solidFill>
              </a:rPr>
              <a:t>Stela Vlašić</a:t>
            </a:r>
            <a:endParaRPr lang="hr-HR" dirty="0">
              <a:solidFill>
                <a:srgbClr val="FFFF00"/>
              </a:solidFill>
            </a:endParaRPr>
          </a:p>
          <a:p>
            <a:r>
              <a:rPr lang="hr-HR" dirty="0">
                <a:solidFill>
                  <a:srgbClr val="FFFF00"/>
                </a:solidFill>
              </a:rPr>
              <a:t>9.	</a:t>
            </a:r>
            <a:r>
              <a:rPr lang="hr-HR" dirty="0" err="1" smtClean="0">
                <a:solidFill>
                  <a:srgbClr val="FFFF00"/>
                </a:solidFill>
              </a:rPr>
              <a:t>Emili</a:t>
            </a:r>
            <a:r>
              <a:rPr lang="hr-HR" dirty="0" smtClean="0">
                <a:solidFill>
                  <a:srgbClr val="FFFF00"/>
                </a:solidFill>
              </a:rPr>
              <a:t> </a:t>
            </a:r>
            <a:r>
              <a:rPr lang="hr-HR" dirty="0" err="1" smtClean="0">
                <a:solidFill>
                  <a:srgbClr val="FFFF00"/>
                </a:solidFill>
              </a:rPr>
              <a:t>Cvijić</a:t>
            </a:r>
            <a:endParaRPr lang="hr-HR" dirty="0">
              <a:solidFill>
                <a:srgbClr val="FFFF00"/>
              </a:solidFill>
            </a:endParaRPr>
          </a:p>
          <a:p>
            <a:r>
              <a:rPr lang="hr-HR" dirty="0">
                <a:solidFill>
                  <a:srgbClr val="FFFF00"/>
                </a:solidFill>
              </a:rPr>
              <a:t>10.	</a:t>
            </a:r>
            <a:r>
              <a:rPr lang="hr-HR" dirty="0" err="1" smtClean="0">
                <a:solidFill>
                  <a:srgbClr val="FFFF00"/>
                </a:solidFill>
              </a:rPr>
              <a:t>Tasha</a:t>
            </a:r>
            <a:r>
              <a:rPr lang="hr-HR" dirty="0" smtClean="0">
                <a:solidFill>
                  <a:srgbClr val="FFFF00"/>
                </a:solidFill>
              </a:rPr>
              <a:t> </a:t>
            </a:r>
            <a:r>
              <a:rPr lang="hr-HR" dirty="0" err="1">
                <a:solidFill>
                  <a:srgbClr val="FFFF00"/>
                </a:solidFill>
              </a:rPr>
              <a:t>Z</a:t>
            </a:r>
            <a:r>
              <a:rPr lang="hr-HR" dirty="0" err="1" smtClean="0">
                <a:solidFill>
                  <a:srgbClr val="FFFF00"/>
                </a:solidFill>
              </a:rPr>
              <a:t>ornik</a:t>
            </a:r>
            <a:endParaRPr lang="hr-HR" dirty="0">
              <a:solidFill>
                <a:srgbClr val="FFFF00"/>
              </a:solidFill>
            </a:endParaRPr>
          </a:p>
          <a:p>
            <a:r>
              <a:rPr lang="hr-HR" dirty="0">
                <a:solidFill>
                  <a:srgbClr val="FFFF00"/>
                </a:solidFill>
              </a:rPr>
              <a:t>11.	</a:t>
            </a:r>
            <a:r>
              <a:rPr lang="hr-HR" dirty="0" smtClean="0">
                <a:solidFill>
                  <a:srgbClr val="FFFF00"/>
                </a:solidFill>
              </a:rPr>
              <a:t>Vito </a:t>
            </a:r>
            <a:r>
              <a:rPr lang="hr-HR" dirty="0" err="1" smtClean="0">
                <a:solidFill>
                  <a:srgbClr val="FFFF00"/>
                </a:solidFill>
              </a:rPr>
              <a:t>Andrič</a:t>
            </a:r>
            <a:r>
              <a:rPr lang="hr-HR" dirty="0" smtClean="0">
                <a:solidFill>
                  <a:srgbClr val="FFFF00"/>
                </a:solidFill>
              </a:rPr>
              <a:t> </a:t>
            </a:r>
            <a:r>
              <a:rPr lang="hr-HR" dirty="0" err="1" smtClean="0">
                <a:solidFill>
                  <a:srgbClr val="FFFF00"/>
                </a:solidFill>
              </a:rPr>
              <a:t>Tušup</a:t>
            </a:r>
            <a:endParaRPr lang="hr-HR" dirty="0">
              <a:solidFill>
                <a:srgbClr val="FFFF00"/>
              </a:solidFill>
            </a:endParaRPr>
          </a:p>
          <a:p>
            <a:r>
              <a:rPr lang="hr-HR" dirty="0">
                <a:solidFill>
                  <a:srgbClr val="FFFF00"/>
                </a:solidFill>
              </a:rPr>
              <a:t>12.	</a:t>
            </a:r>
            <a:r>
              <a:rPr lang="hr-HR" dirty="0" smtClean="0">
                <a:solidFill>
                  <a:srgbClr val="FFFF00"/>
                </a:solidFill>
              </a:rPr>
              <a:t>Samuel </a:t>
            </a:r>
            <a:r>
              <a:rPr lang="hr-HR" dirty="0" err="1" smtClean="0">
                <a:solidFill>
                  <a:srgbClr val="FFFF00"/>
                </a:solidFill>
              </a:rPr>
              <a:t>Stopar</a:t>
            </a:r>
            <a:endParaRPr lang="hr-HR" dirty="0">
              <a:solidFill>
                <a:srgbClr val="FFFF00"/>
              </a:solidFill>
            </a:endParaRPr>
          </a:p>
          <a:p>
            <a:pPr marL="342900" indent="-342900">
              <a:buAutoNum type="arabicPeriod" startAt="13"/>
            </a:pPr>
            <a:r>
              <a:rPr lang="hr-HR" dirty="0" smtClean="0">
                <a:solidFill>
                  <a:srgbClr val="FFFF00"/>
                </a:solidFill>
              </a:rPr>
              <a:t>Nika </a:t>
            </a:r>
            <a:r>
              <a:rPr lang="hr-HR" dirty="0" err="1" smtClean="0">
                <a:solidFill>
                  <a:srgbClr val="FFFF00"/>
                </a:solidFill>
              </a:rPr>
              <a:t>Maros</a:t>
            </a:r>
            <a:endParaRPr lang="hr-HR" dirty="0" smtClean="0">
              <a:solidFill>
                <a:srgbClr val="FFFF00"/>
              </a:solidFill>
            </a:endParaRPr>
          </a:p>
          <a:p>
            <a:pPr marL="342900" indent="-342900">
              <a:buAutoNum type="arabicPeriod" startAt="13"/>
            </a:pPr>
            <a:r>
              <a:rPr lang="hr-HR" dirty="0" smtClean="0">
                <a:solidFill>
                  <a:srgbClr val="FFFF00"/>
                </a:solidFill>
              </a:rPr>
              <a:t>Anja </a:t>
            </a:r>
            <a:r>
              <a:rPr lang="hr-HR" dirty="0" err="1" smtClean="0">
                <a:solidFill>
                  <a:srgbClr val="FFFF00"/>
                </a:solidFill>
              </a:rPr>
              <a:t>Kedves</a:t>
            </a:r>
            <a:endParaRPr lang="hr-HR" dirty="0">
              <a:solidFill>
                <a:srgbClr val="FFFF00"/>
              </a:solidFill>
            </a:endParaRPr>
          </a:p>
        </p:txBody>
      </p:sp>
      <p:cxnSp>
        <p:nvCxnSpPr>
          <p:cNvPr id="10" name="Ravni poveznik sa strelicom 9"/>
          <p:cNvCxnSpPr/>
          <p:nvPr/>
        </p:nvCxnSpPr>
        <p:spPr>
          <a:xfrm flipV="1">
            <a:off x="2267211" y="2329841"/>
            <a:ext cx="1139868" cy="288099"/>
          </a:xfrm>
          <a:prstGeom prst="straightConnector1">
            <a:avLst/>
          </a:prstGeom>
          <a:ln w="412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avni poveznik sa strelicom 10"/>
          <p:cNvCxnSpPr/>
          <p:nvPr/>
        </p:nvCxnSpPr>
        <p:spPr>
          <a:xfrm flipV="1">
            <a:off x="8156531" y="2404997"/>
            <a:ext cx="1139868" cy="288099"/>
          </a:xfrm>
          <a:prstGeom prst="straightConnector1">
            <a:avLst/>
          </a:prstGeom>
          <a:ln w="412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82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10000" y="697709"/>
            <a:ext cx="10571998" cy="970450"/>
          </a:xfrm>
        </p:spPr>
        <p:txBody>
          <a:bodyPr/>
          <a:lstStyle/>
          <a:p>
            <a:r>
              <a:rPr lang="hr-HR" dirty="0" smtClean="0"/>
              <a:t>Obrada i analiza anketnih listića</a:t>
            </a:r>
            <a:br>
              <a:rPr lang="hr-HR" dirty="0" smtClean="0"/>
            </a:br>
            <a:r>
              <a:rPr lang="hr-HR" dirty="0" smtClean="0">
                <a:solidFill>
                  <a:srgbClr val="FFFF00"/>
                </a:solidFill>
              </a:rPr>
              <a:t>Usporedba s provedenim istraživanjima</a:t>
            </a:r>
            <a:endParaRPr lang="hr-HR" dirty="0">
              <a:solidFill>
                <a:srgbClr val="FFFF00"/>
              </a:solidFill>
            </a:endParaRPr>
          </a:p>
        </p:txBody>
      </p:sp>
      <p:sp>
        <p:nvSpPr>
          <p:cNvPr id="3" name="Rezervirano mjesto sadržaja 2"/>
          <p:cNvSpPr>
            <a:spLocks noGrp="1"/>
          </p:cNvSpPr>
          <p:nvPr>
            <p:ph idx="1"/>
          </p:nvPr>
        </p:nvSpPr>
        <p:spPr>
          <a:xfrm>
            <a:off x="810000" y="2321537"/>
            <a:ext cx="4362736" cy="4079263"/>
          </a:xfrm>
          <a:solidFill>
            <a:srgbClr val="00B0F0"/>
          </a:solidFill>
        </p:spPr>
        <p:txBody>
          <a:bodyPr/>
          <a:lstStyle/>
          <a:p>
            <a:r>
              <a:rPr lang="hr-HR" b="1" dirty="0"/>
              <a:t>¾ na internetu svakoga dana </a:t>
            </a:r>
            <a:endParaRPr lang="hr-HR" b="1" dirty="0" smtClean="0"/>
          </a:p>
          <a:p>
            <a:pPr marL="0" indent="0">
              <a:buNone/>
            </a:pPr>
            <a:r>
              <a:rPr lang="hr-HR" b="1" dirty="0"/>
              <a:t> </a:t>
            </a:r>
            <a:r>
              <a:rPr lang="hr-HR" b="1" dirty="0" smtClean="0"/>
              <a:t>    (9-17 godina)</a:t>
            </a:r>
            <a:endParaRPr lang="hr-HR" b="1" dirty="0"/>
          </a:p>
          <a:p>
            <a:r>
              <a:rPr lang="hr-HR" b="1" dirty="0">
                <a:solidFill>
                  <a:srgbClr val="FFFF00"/>
                </a:solidFill>
              </a:rPr>
              <a:t>50% mladih na društvenim </a:t>
            </a:r>
            <a:r>
              <a:rPr lang="hr-HR" b="1" dirty="0" smtClean="0">
                <a:solidFill>
                  <a:srgbClr val="FFFF00"/>
                </a:solidFill>
              </a:rPr>
              <a:t>mrežama za </a:t>
            </a:r>
            <a:r>
              <a:rPr lang="hr-HR" b="1" dirty="0">
                <a:solidFill>
                  <a:srgbClr val="FFFF00"/>
                </a:solidFill>
              </a:rPr>
              <a:t>vrijeme nastave (PZZDGZ, 2013)</a:t>
            </a:r>
          </a:p>
          <a:p>
            <a:r>
              <a:rPr lang="hr-HR" b="1" dirty="0"/>
              <a:t>14 sati tjedno uz video igrice (Bilić, 2010)</a:t>
            </a:r>
          </a:p>
          <a:p>
            <a:r>
              <a:rPr lang="hr-HR" b="1" dirty="0">
                <a:solidFill>
                  <a:srgbClr val="FFFF00"/>
                </a:solidFill>
              </a:rPr>
              <a:t>93% u dobi od 11-18 ima profil </a:t>
            </a:r>
            <a:r>
              <a:rPr lang="hr-HR" b="1" dirty="0" smtClean="0">
                <a:solidFill>
                  <a:srgbClr val="FFFF00"/>
                </a:solidFill>
              </a:rPr>
              <a:t>na društvenim </a:t>
            </a:r>
            <a:r>
              <a:rPr lang="hr-HR" b="1" dirty="0">
                <a:solidFill>
                  <a:srgbClr val="FFFF00"/>
                </a:solidFill>
              </a:rPr>
              <a:t>mrežama (PZZDGZ)</a:t>
            </a:r>
          </a:p>
          <a:p>
            <a:pPr marL="0" indent="0">
              <a:buNone/>
            </a:pPr>
            <a:endParaRPr lang="hr-HR" b="1" dirty="0">
              <a:solidFill>
                <a:srgbClr val="FFFF00"/>
              </a:solidFill>
            </a:endParaRPr>
          </a:p>
        </p:txBody>
      </p:sp>
      <p:pic>
        <p:nvPicPr>
          <p:cNvPr id="5" name="Slika 4"/>
          <p:cNvPicPr>
            <a:picLocks noChangeAspect="1"/>
          </p:cNvPicPr>
          <p:nvPr/>
        </p:nvPicPr>
        <p:blipFill>
          <a:blip r:embed="rId2"/>
          <a:stretch>
            <a:fillRect/>
          </a:stretch>
        </p:blipFill>
        <p:spPr>
          <a:xfrm>
            <a:off x="6095999" y="2281848"/>
            <a:ext cx="5422162" cy="4118952"/>
          </a:xfrm>
          <a:prstGeom prst="rect">
            <a:avLst/>
          </a:prstGeom>
        </p:spPr>
      </p:pic>
    </p:spTree>
    <p:extLst>
      <p:ext uri="{BB962C8B-B14F-4D97-AF65-F5344CB8AC3E}">
        <p14:creationId xmlns:p14="http://schemas.microsoft.com/office/powerpoint/2010/main" val="1528879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smtClean="0"/>
              <a:t>Promotrite i obrazložite!</a:t>
            </a:r>
            <a:endParaRPr lang="hr-HR" dirty="0"/>
          </a:p>
        </p:txBody>
      </p:sp>
      <p:pic>
        <p:nvPicPr>
          <p:cNvPr id="4" name="Rezervirano mjesto sadržaja 3"/>
          <p:cNvPicPr>
            <a:picLocks noGrp="1" noChangeAspect="1"/>
          </p:cNvPicPr>
          <p:nvPr>
            <p:ph idx="1"/>
          </p:nvPr>
        </p:nvPicPr>
        <p:blipFill>
          <a:blip r:embed="rId2"/>
          <a:stretch>
            <a:fillRect/>
          </a:stretch>
        </p:blipFill>
        <p:spPr>
          <a:xfrm>
            <a:off x="297826" y="2535650"/>
            <a:ext cx="5428601" cy="4064696"/>
          </a:xfrm>
          <a:prstGeom prst="rect">
            <a:avLst/>
          </a:prstGeom>
        </p:spPr>
      </p:pic>
      <p:pic>
        <p:nvPicPr>
          <p:cNvPr id="6" name="Slika 5"/>
          <p:cNvPicPr>
            <a:picLocks noChangeAspect="1"/>
          </p:cNvPicPr>
          <p:nvPr/>
        </p:nvPicPr>
        <p:blipFill>
          <a:blip r:embed="rId3"/>
          <a:stretch>
            <a:fillRect/>
          </a:stretch>
        </p:blipFill>
        <p:spPr>
          <a:xfrm>
            <a:off x="6462020" y="2535650"/>
            <a:ext cx="5428602" cy="4064696"/>
          </a:xfrm>
          <a:prstGeom prst="rect">
            <a:avLst/>
          </a:prstGeom>
        </p:spPr>
      </p:pic>
    </p:spTree>
    <p:extLst>
      <p:ext uri="{BB962C8B-B14F-4D97-AF65-F5344CB8AC3E}">
        <p14:creationId xmlns:p14="http://schemas.microsoft.com/office/powerpoint/2010/main" val="275491654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Za citiranj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TM03457503[[fn=Za citiranje]]</Template>
  <TotalTime>403</TotalTime>
  <Words>916</Words>
  <Application>Microsoft Office PowerPoint</Application>
  <PresentationFormat>Široki zaslon</PresentationFormat>
  <Paragraphs>129</Paragraphs>
  <Slides>21</Slides>
  <Notes>0</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21</vt:i4>
      </vt:variant>
    </vt:vector>
  </HeadingPairs>
  <TitlesOfParts>
    <vt:vector size="25" baseType="lpstr">
      <vt:lpstr>Arial</vt:lpstr>
      <vt:lpstr>Century Gothic</vt:lpstr>
      <vt:lpstr>Wingdings 2</vt:lpstr>
      <vt:lpstr>Za citiranje</vt:lpstr>
      <vt:lpstr>In Medias ReStart  OŠ Maria Martinolića,  Mali Lošinj</vt:lpstr>
      <vt:lpstr>MEDIJI  – sredstva za prenošenje informacija</vt:lpstr>
      <vt:lpstr>Digitalna pismenost – društvene mreže</vt:lpstr>
      <vt:lpstr>Za što vi koristite medije?  Koristite li se društvenim mrežama?</vt:lpstr>
      <vt:lpstr>Pametni telefoni – smrt razgovoru?  Smrt komunikaciji među najmlađima?      Izvor: BlazePress, 3. 5. 2015.</vt:lpstr>
      <vt:lpstr>ANKETNI LISTIĆ</vt:lpstr>
      <vt:lpstr>Saznajmo nešto jedni o drugima – online!</vt:lpstr>
      <vt:lpstr>Obrada i analiza anketnih listića Usporedba s provedenim istraživanjima</vt:lpstr>
      <vt:lpstr>Promotrite i obrazložite!</vt:lpstr>
      <vt:lpstr>DJECA I INTERNET</vt:lpstr>
      <vt:lpstr>ŠTO SVE O SEBI DJECA OTKRIVAJU NA DRUŠTVENIM MREŽAMA I TKO SVE TO VIDI 25 Jul, 2018 | Djeca, Naslovna, Sigurnost na internetu, Video</vt:lpstr>
      <vt:lpstr>Sve informacije o djeci iznesene u videu prikupljene s njihovih javnih profila na Facebooku, Twitteru, Instagramu, YouTubeu, Snapchatu i Whatsappu.</vt:lpstr>
      <vt:lpstr>4 STVARI NA KOJE DJECA I MLADI                     TREBAJU PAZITI NA DRUŠTVENIM MREŽAMA 3 Aug, 2016 | Djeca, Internet, Naslovna, Sigurnost na internetu</vt:lpstr>
      <vt:lpstr>KAKO SE ZAŠTITITI NA INTERNETU?!</vt:lpstr>
      <vt:lpstr>NEKE OD LOŠIH STVARI KOJE TI SE MOGU DOGODITI OD VRŠNJAKA SU: </vt:lpstr>
      <vt:lpstr>NEKE OD LOŠIH STVARI KOJE TI SE MOGU DOGODITI OD ODRASLE OSOBE SU: </vt:lpstr>
      <vt:lpstr>PRAVILA ZA SIGURNO KORIŠTENJE INTERNETA ZA DJECU I MLADE: </vt:lpstr>
      <vt:lpstr>I TI SI ODGOVORAN/ODGOVORNA ZA SIGURNOST DRUGIH NA INTERNETU!</vt:lpstr>
      <vt:lpstr>RAZMISLITE PRIJE SLANJA, DIJELJENJA I PRIHVAĆANJA ZAHTJEVA ZA PRIJATELJSTVOM 26 Dec, 2017 | Internet, Naslovna, Sigurnost na internetu</vt:lpstr>
      <vt:lpstr>KREATIVNI I STVARALAČKI ZADACI</vt:lpstr>
      <vt:lpstr>UPUTE ZA RAD: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Medias ReStart  OŠ Maria Martinolića,  Mali Lošinj</dc:title>
  <dc:creator>Eleonora</dc:creator>
  <cp:lastModifiedBy>Eleonora</cp:lastModifiedBy>
  <cp:revision>24</cp:revision>
  <dcterms:created xsi:type="dcterms:W3CDTF">2018-10-12T15:25:09Z</dcterms:created>
  <dcterms:modified xsi:type="dcterms:W3CDTF">2019-03-19T22:33:21Z</dcterms:modified>
</cp:coreProperties>
</file>