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58" r:id="rId5"/>
    <p:sldId id="269" r:id="rId6"/>
    <p:sldId id="271" r:id="rId7"/>
    <p:sldId id="272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70" y="86"/>
      </p:cViewPr>
      <p:guideLst>
        <p:guide orient="horz" pos="2126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E68-2354-4A66-9605-D3E0C819DB1D}" type="datetimeFigureOut">
              <a:rPr lang="hr-HR" smtClean="0"/>
              <a:t>19.3.2019.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2521-5B20-4B46-B5F4-9F7431EE27D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E68-2354-4A66-9605-D3E0C819DB1D}" type="datetimeFigureOut">
              <a:rPr lang="hr-HR" smtClean="0"/>
              <a:t>19.3.2019.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2521-5B20-4B46-B5F4-9F7431EE27D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E68-2354-4A66-9605-D3E0C819DB1D}" type="datetimeFigureOut">
              <a:rPr lang="hr-HR" smtClean="0"/>
              <a:t>19.3.2019.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2521-5B20-4B46-B5F4-9F7431EE27D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E68-2354-4A66-9605-D3E0C819DB1D}" type="datetimeFigureOut">
              <a:rPr lang="hr-HR" smtClean="0"/>
              <a:t>19.3.2019.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2521-5B20-4B46-B5F4-9F7431EE27D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E68-2354-4A66-9605-D3E0C819DB1D}" type="datetimeFigureOut">
              <a:rPr lang="hr-HR" smtClean="0"/>
              <a:t>19.3.2019.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2521-5B20-4B46-B5F4-9F7431EE27D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E68-2354-4A66-9605-D3E0C819DB1D}" type="datetimeFigureOut">
              <a:rPr lang="hr-HR" smtClean="0"/>
              <a:t>19.3.2019.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2521-5B20-4B46-B5F4-9F7431EE27DE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E68-2354-4A66-9605-D3E0C819DB1D}" type="datetimeFigureOut">
              <a:rPr lang="hr-HR" smtClean="0"/>
              <a:t>19.3.2019.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2521-5B20-4B46-B5F4-9F7431EE27D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E68-2354-4A66-9605-D3E0C819DB1D}" type="datetimeFigureOut">
              <a:rPr lang="hr-HR" smtClean="0"/>
              <a:t>19.3.2019.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2521-5B20-4B46-B5F4-9F7431EE27D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E68-2354-4A66-9605-D3E0C819DB1D}" type="datetimeFigureOut">
              <a:rPr lang="hr-HR" smtClean="0"/>
              <a:t>19.3.2019.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2521-5B20-4B46-B5F4-9F7431EE27D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E68-2354-4A66-9605-D3E0C819DB1D}" type="datetimeFigureOut">
              <a:rPr lang="hr-HR" smtClean="0"/>
              <a:t>19.3.2019.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372521-5B20-4B46-B5F4-9F7431EE27D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E68-2354-4A66-9605-D3E0C819DB1D}" type="datetimeFigureOut">
              <a:rPr lang="hr-HR" smtClean="0"/>
              <a:t>19.3.2019.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2521-5B20-4B46-B5F4-9F7431EE27D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3B2AE68-2354-4A66-9605-D3E0C819DB1D}" type="datetimeFigureOut">
              <a:rPr lang="hr-HR" smtClean="0"/>
              <a:t>19.3.2019.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D372521-5B20-4B46-B5F4-9F7431EE27D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9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5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11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7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JVEce3L8Jn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cs typeface="Times New Roman" panose="02020603050405020304" pitchFamily="18" charset="0"/>
              </a:rPr>
              <a:t>ReKLAME I NJIHOV UTJECAJ</a:t>
            </a:r>
            <a:endParaRPr lang="hr-HR" b="1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r-HR" dirty="0" smtClean="0"/>
              <a:t>MEDIJI I DRUŠTVO</a:t>
            </a:r>
            <a:endParaRPr lang="hr-HR" dirty="0"/>
          </a:p>
        </p:txBody>
      </p:sp>
      <p:pic>
        <p:nvPicPr>
          <p:cNvPr id="1033" name="Picture 9" descr="Slikovni rezultat za kupi dva treÄi gratis rekl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00864">
            <a:off x="4055076" y="2578594"/>
            <a:ext cx="3999111" cy="299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4" cy="56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" y="569487"/>
            <a:ext cx="4357818" cy="56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3. Znanstveni dokazi</a:t>
            </a:r>
            <a:endParaRPr lang="hr-HR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9932"/>
            <a:ext cx="9144000" cy="408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5892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Predstavljaju se  činjenice  i statistički podaci iz ispitivanja koji podržavaju djelotvornost određenog proizvoda. </a:t>
            </a:r>
            <a:endParaRPr lang="hr-HR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5445224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https://www.youtube.com/watch?v=MciAdWQmiTI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642361" y="806230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4. Usporedbe</a:t>
            </a:r>
          </a:p>
          <a:p>
            <a:endParaRPr lang="hr-HR" sz="2800" dirty="0"/>
          </a:p>
        </p:txBody>
      </p:sp>
      <p:sp>
        <p:nvSpPr>
          <p:cNvPr id="4" name="Rectangle 3"/>
          <p:cNvSpPr/>
          <p:nvPr/>
        </p:nvSpPr>
        <p:spPr>
          <a:xfrm>
            <a:off x="683568" y="59046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https://www.youtube.com/watch?v=HCiOdAMUF3U</a:t>
            </a:r>
            <a:endParaRPr lang="hr-HR" dirty="0"/>
          </a:p>
        </p:txBody>
      </p:sp>
      <p:pic>
        <p:nvPicPr>
          <p:cNvPr id="8196" name="Picture 4" descr="Slikovni rezultat za usporedba deterdÅ¾enta za suÄ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4726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407" y="489255"/>
            <a:ext cx="5184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5. Demonstracije</a:t>
            </a:r>
          </a:p>
          <a:p>
            <a:r>
              <a:rPr lang="hr-HR" sz="2800" dirty="0" smtClean="0"/>
              <a:t>6. Privlačnost</a:t>
            </a:r>
          </a:p>
          <a:p>
            <a:r>
              <a:rPr lang="hr-HR" sz="2800" dirty="0" smtClean="0"/>
              <a:t>7. Zabava</a:t>
            </a:r>
          </a:p>
          <a:p>
            <a:r>
              <a:rPr lang="hr-HR" sz="2800" dirty="0" smtClean="0"/>
              <a:t>8. Pristup popularnosti</a:t>
            </a:r>
          </a:p>
          <a:p>
            <a:r>
              <a:rPr lang="hr-HR" sz="2800" dirty="0" smtClean="0"/>
              <a:t>9. Pristup </a:t>
            </a:r>
            <a:r>
              <a:rPr lang="hr-HR" sz="2800" i="1" dirty="0" smtClean="0"/>
              <a:t>jedinstvena prilika</a:t>
            </a:r>
          </a:p>
        </p:txBody>
      </p:sp>
      <p:sp>
        <p:nvSpPr>
          <p:cNvPr id="3" name="Rectangle 2"/>
          <p:cNvSpPr/>
          <p:nvPr/>
        </p:nvSpPr>
        <p:spPr>
          <a:xfrm>
            <a:off x="370971" y="5665023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/>
              <a:t>https://www.youtube.com/watch?v=qaAn6o99gD4</a:t>
            </a:r>
            <a:endParaRPr lang="hr-HR" sz="1600" dirty="0"/>
          </a:p>
        </p:txBody>
      </p:sp>
      <p:sp>
        <p:nvSpPr>
          <p:cNvPr id="4" name="Rectangle 3"/>
          <p:cNvSpPr/>
          <p:nvPr/>
        </p:nvSpPr>
        <p:spPr>
          <a:xfrm>
            <a:off x="370971" y="5326469"/>
            <a:ext cx="5742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/>
              <a:t>https://www.youtube.com/watch?v=oVTEYqHV59w</a:t>
            </a:r>
            <a:endParaRPr lang="hr-HR" sz="1600" dirty="0"/>
          </a:p>
        </p:txBody>
      </p:sp>
      <p:sp>
        <p:nvSpPr>
          <p:cNvPr id="5" name="Rectangle 4"/>
          <p:cNvSpPr/>
          <p:nvPr/>
        </p:nvSpPr>
        <p:spPr>
          <a:xfrm>
            <a:off x="370971" y="498791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600" dirty="0" smtClean="0"/>
              <a:t>https://www.youtube.com/watch?v=ZjO2hEc5I3U</a:t>
            </a:r>
            <a:endParaRPr lang="hr-HR" sz="1600" dirty="0"/>
          </a:p>
        </p:txBody>
      </p:sp>
      <p:pic>
        <p:nvPicPr>
          <p:cNvPr id="9218" name="Picture 2" descr="Slikovni rezultat za jedinstvena prilika rekl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27497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Slikovni rezultat za kupi dva treÄi gratis rekla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hr-HR"/>
          </a:p>
        </p:txBody>
      </p:sp>
      <p:sp>
        <p:nvSpPr>
          <p:cNvPr id="7" name="AutoShape 6" descr="Slikovni rezultat za kupi dva treÄi gratis rekla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hr-HR"/>
          </a:p>
        </p:txBody>
      </p:sp>
      <p:sp>
        <p:nvSpPr>
          <p:cNvPr id="8" name="AutoShape 8" descr="Slikovni rezultat za kupi dva treÄi gratis rekla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hr-HR"/>
          </a:p>
        </p:txBody>
      </p:sp>
      <p:sp>
        <p:nvSpPr>
          <p:cNvPr id="9" name="AutoShape 10" descr="Slikovni rezultat za kupi dva treÄi gratis reklam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hr-HR"/>
          </a:p>
        </p:txBody>
      </p:sp>
      <p:pic>
        <p:nvPicPr>
          <p:cNvPr id="9228" name="Picture 12" descr="Slikovni rezultat za kupi dva treÄi gratis rekl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64" y="489255"/>
            <a:ext cx="3724119" cy="207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Slikovni rezultat za kupi dva treÄi gratis rekl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37021"/>
            <a:ext cx="28956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8680" y="591951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600" dirty="0" smtClean="0"/>
              <a:t>https://www.youtube.com/watch?v=c4IruYYPEdo</a:t>
            </a:r>
            <a:endParaRPr lang="hr-HR" sz="1600" dirty="0"/>
          </a:p>
        </p:txBody>
      </p:sp>
      <p:sp>
        <p:nvSpPr>
          <p:cNvPr id="11" name="Rectangle 10"/>
          <p:cNvSpPr/>
          <p:nvPr/>
        </p:nvSpPr>
        <p:spPr>
          <a:xfrm>
            <a:off x="370971" y="6258065"/>
            <a:ext cx="47358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/>
              <a:t>https://www.youtube.com/watch?v=Op6eGYcw6wU</a:t>
            </a:r>
            <a:endParaRPr lang="hr-HR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REKlama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hr-HR" sz="2600" b="0" dirty="0"/>
              <a:t>u</a:t>
            </a:r>
            <a:r>
              <a:rPr lang="hr-HR" sz="2600" b="0" dirty="0" smtClean="0"/>
              <a:t>potreba </a:t>
            </a:r>
            <a:r>
              <a:rPr lang="hr-HR" sz="2600" b="0" dirty="0"/>
              <a:t>riječi reklama najčešća je u javnosti, a dolazi od latinske riječi </a:t>
            </a:r>
            <a:r>
              <a:rPr lang="hr-HR" sz="2600" b="0" i="1" dirty="0"/>
              <a:t>clamo – are</a:t>
            </a:r>
            <a:r>
              <a:rPr lang="hr-HR" sz="2600" b="0" dirty="0"/>
              <a:t>, što znači </a:t>
            </a:r>
            <a:r>
              <a:rPr lang="hr-HR" sz="2600" dirty="0"/>
              <a:t>vikati</a:t>
            </a:r>
            <a:r>
              <a:rPr lang="hr-HR" sz="2600" b="0" dirty="0"/>
              <a:t>, odnosno od riječi </a:t>
            </a:r>
            <a:r>
              <a:rPr lang="hr-HR" sz="2600" b="0" i="1" dirty="0"/>
              <a:t>reclamo – are</a:t>
            </a:r>
            <a:r>
              <a:rPr lang="hr-HR" sz="2600" b="0" dirty="0"/>
              <a:t>, što znači </a:t>
            </a:r>
            <a:r>
              <a:rPr lang="hr-HR" sz="2600" dirty="0" smtClean="0"/>
              <a:t>odjekivati</a:t>
            </a:r>
            <a:endParaRPr lang="hr-HR" sz="2600" b="0" dirty="0" smtClean="0"/>
          </a:p>
          <a:p>
            <a:pPr marL="457200" indent="-457200">
              <a:buFontTx/>
              <a:buChar char="-"/>
            </a:pPr>
            <a:endParaRPr lang="hr-HR" sz="2600" b="0" dirty="0"/>
          </a:p>
          <a:p>
            <a:pPr marL="457200" indent="-457200">
              <a:buFontTx/>
              <a:buChar char="-"/>
            </a:pPr>
            <a:r>
              <a:rPr lang="hr-HR" sz="2600" b="0" dirty="0"/>
              <a:t>p</a:t>
            </a:r>
            <a:r>
              <a:rPr lang="hr-HR" sz="2600" b="0" dirty="0" smtClean="0"/>
              <a:t>ropaganda </a:t>
            </a:r>
            <a:r>
              <a:rPr lang="hr-HR" sz="2600" b="0" dirty="0"/>
              <a:t>je još jedan naziv koji se često koristi u Hrvatskoj, a dolazi od riječi </a:t>
            </a:r>
            <a:r>
              <a:rPr lang="hr-HR" sz="2600" b="0" i="1" dirty="0"/>
              <a:t>propago-are</a:t>
            </a:r>
            <a:r>
              <a:rPr lang="hr-HR" sz="2600" b="0" dirty="0"/>
              <a:t>, što </a:t>
            </a:r>
            <a:r>
              <a:rPr lang="hr-HR" sz="2600" b="0" dirty="0" smtClean="0"/>
              <a:t>znači </a:t>
            </a:r>
            <a:r>
              <a:rPr lang="hr-HR" sz="2600" dirty="0" smtClean="0"/>
              <a:t>širiti </a:t>
            </a:r>
            <a:r>
              <a:rPr lang="hr-HR" sz="2600" dirty="0"/>
              <a:t>glas o nekome ili nečemu</a:t>
            </a:r>
            <a:r>
              <a:rPr lang="hr-HR" sz="2600" b="0" dirty="0"/>
              <a:t>. </a:t>
            </a:r>
            <a:endParaRPr lang="hr-HR" sz="2600" b="0" dirty="0" smtClean="0"/>
          </a:p>
          <a:p>
            <a:pPr marL="0" indent="0"/>
            <a:endParaRPr lang="hr-HR" sz="3100" b="0" dirty="0" smtClean="0"/>
          </a:p>
          <a:p>
            <a:pPr marL="457200" indent="-457200">
              <a:buFontTx/>
              <a:buChar char="-"/>
            </a:pPr>
            <a:endParaRPr lang="hr-HR" sz="2900" b="0" dirty="0"/>
          </a:p>
          <a:p>
            <a:pPr marL="457200" indent="-457200">
              <a:buFontTx/>
              <a:buChar char="-"/>
            </a:pPr>
            <a:endParaRPr lang="hr-HR" sz="3100" b="0" dirty="0"/>
          </a:p>
        </p:txBody>
      </p:sp>
      <p:sp>
        <p:nvSpPr>
          <p:cNvPr id="5" name="Rectangle 4"/>
          <p:cNvSpPr/>
          <p:nvPr/>
        </p:nvSpPr>
        <p:spPr>
          <a:xfrm>
            <a:off x="323528" y="515719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/>
              <a:t>OGLAŠAVANJE</a:t>
            </a:r>
            <a:r>
              <a:rPr lang="hr-HR" sz="2400" dirty="0" smtClean="0"/>
              <a:t>  - </a:t>
            </a:r>
            <a:r>
              <a:rPr lang="hr-HR" sz="2400" b="0" dirty="0" smtClean="0"/>
              <a:t>pojam nastaje od hrvatske riječi </a:t>
            </a:r>
            <a:r>
              <a:rPr lang="hr-HR" sz="2400" dirty="0" smtClean="0"/>
              <a:t>glas, </a:t>
            </a:r>
            <a:r>
              <a:rPr lang="hr-HR" sz="2400" b="0" dirty="0" smtClean="0"/>
              <a:t>odnosno od </a:t>
            </a:r>
            <a:r>
              <a:rPr lang="hr-HR" sz="2400" dirty="0" smtClean="0"/>
              <a:t>glasa i odjeka kojeg on stvara u svijesti primatelja poruke</a:t>
            </a:r>
            <a:r>
              <a:rPr lang="hr-HR" sz="2400" b="0" dirty="0" smtClean="0"/>
              <a:t> (pojam preporučen od strukovnog udruženja HOZ 1998. te naših uglednih teoretičara i praktičara).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204864"/>
            <a:ext cx="6122992" cy="54864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sz="2400" dirty="0" smtClean="0"/>
              <a:t>SVRHA oglašavanja je PRODATI PROIZVOD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3284985"/>
            <a:ext cx="4635996" cy="1008111"/>
          </a:xfrm>
          <a:ln>
            <a:solidFill>
              <a:schemeClr val="accent3"/>
            </a:solidFill>
          </a:ln>
        </p:spPr>
        <p:txBody>
          <a:bodyPr/>
          <a:lstStyle/>
          <a:p>
            <a:pPr marL="0" indent="0"/>
            <a:r>
              <a:rPr lang="hr-HR" sz="1800" b="0" dirty="0" smtClean="0">
                <a:solidFill>
                  <a:schemeClr val="accent2"/>
                </a:solidFill>
              </a:rPr>
              <a:t>Oglašivači na temelju iskustva i testiranja tržišta znaju na koji način privući kupce da kupe njihove proizvode i koriste usluge.</a:t>
            </a:r>
            <a:endParaRPr lang="hr-HR" sz="1800" b="0" dirty="0">
              <a:solidFill>
                <a:schemeClr val="accent2"/>
              </a:solidFill>
            </a:endParaRPr>
          </a:p>
          <a:p>
            <a:pPr marL="457200" indent="-457200">
              <a:buFontTx/>
              <a:buChar char="-"/>
            </a:pPr>
            <a:endParaRPr lang="hr-HR" sz="1400" b="0" dirty="0"/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2699792" y="5445224"/>
            <a:ext cx="6444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/>
              <a:t>Razviti svijest o tome kako oglašivači manipuliraju reklamama da bi nagovorili ljude na određeno ponašanje.</a:t>
            </a:r>
            <a:endParaRPr lang="hr-H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692696"/>
            <a:ext cx="3924436" cy="92333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solidFill>
                  <a:schemeClr val="accent2"/>
                </a:solidFill>
              </a:rPr>
              <a:t>Većina oglašivača ne iznosi objektivne činjenice već preuveličava pozitivne karakteristike proizvoda.</a:t>
            </a: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938337"/>
            <a:ext cx="2304256" cy="92333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2"/>
                </a:solidFill>
              </a:rPr>
              <a:t>Neki oglašivači namjerno obmanjuju potrošače.</a:t>
            </a: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068960"/>
            <a:ext cx="2808312" cy="175432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2"/>
                </a:solidFill>
              </a:rPr>
              <a:t>Mnoge reklame zavaravaju kupce naglašavanjem nevažnog izgleda proizvoda, umjesto usmjeravanja na sam proizvod.</a:t>
            </a:r>
            <a:endParaRPr lang="hr-HR" dirty="0">
              <a:solidFill>
                <a:schemeClr val="accent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" y="5125446"/>
            <a:ext cx="2466528" cy="170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15719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3200" dirty="0" smtClean="0"/>
              <a:t>Oglašivači </a:t>
            </a:r>
            <a:r>
              <a:rPr lang="hr-HR" sz="3200" i="1" dirty="0" smtClean="0"/>
              <a:t>ciljaju</a:t>
            </a:r>
            <a:r>
              <a:rPr lang="hr-HR" sz="3200" dirty="0" smtClean="0"/>
              <a:t> na određenu skupinu ljudi </a:t>
            </a:r>
          </a:p>
          <a:p>
            <a:pPr algn="just"/>
            <a:r>
              <a:rPr lang="hr-HR" sz="3200" dirty="0"/>
              <a:t>k</a:t>
            </a:r>
            <a:r>
              <a:rPr lang="hr-HR" sz="3200" dirty="0" smtClean="0"/>
              <a:t>oja će najvjerojatnije kupiti određeni proizvod ili uslugu – CILJNA SKUPINA</a:t>
            </a:r>
            <a:endParaRPr lang="hr-HR" sz="3200" dirty="0"/>
          </a:p>
        </p:txBody>
      </p:sp>
      <p:sp>
        <p:nvSpPr>
          <p:cNvPr id="3" name="Rectangle 2"/>
          <p:cNvSpPr/>
          <p:nvPr/>
        </p:nvSpPr>
        <p:spPr>
          <a:xfrm>
            <a:off x="107504" y="1535183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800"/>
              </a:spcBef>
            </a:pPr>
            <a:r>
              <a:rPr lang="hr-HR" sz="2800" dirty="0">
                <a:solidFill>
                  <a:prstClr val="black"/>
                </a:solidFill>
              </a:rPr>
              <a:t>TV i radio reklame, oglasi u časopisima i dnevnim novinama, jumbo plakati, </a:t>
            </a:r>
            <a:r>
              <a:rPr lang="hr-HR" sz="2800" dirty="0" smtClean="0">
                <a:solidFill>
                  <a:prstClr val="black"/>
                </a:solidFill>
              </a:rPr>
              <a:t>online reklame…</a:t>
            </a:r>
            <a:endParaRPr lang="hr-HR" sz="2800" dirty="0">
              <a:solidFill>
                <a:prstClr val="black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6672"/>
            <a:ext cx="511256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000" b="1" dirty="0"/>
              <a:t>Reklame određuju što će djeca željeti za Božić</a:t>
            </a:r>
            <a:endParaRPr lang="hr-HR" sz="2000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41" y="1124744"/>
            <a:ext cx="5369718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522920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/>
              <a:t>Više od polovice novca uloženog u oglašavanje igračaka potroši se tijekom listopada, studenog i prosinca, a utjecaj oglasa jači je što su djeca mlađa</a:t>
            </a:r>
            <a:r>
              <a:rPr lang="hr-HR" sz="2400" dirty="0" smtClean="0"/>
              <a:t>.</a:t>
            </a:r>
            <a:endParaRPr lang="vi-VN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it-IT" b="1" dirty="0">
                <a:latin typeface="+mn-lt"/>
              </a:rPr>
              <a:t>DJECA I OGLAŠAVANJE: ŠTO SE SMIJE, A ŠTO NE?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452" y="522920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 smtClean="0"/>
              <a:t>U HRVATSKOJ, KAO I U SVIJETU, POSTOJI NIZ  ZAKONA ČIJE ODREDBE  ŠTITE  DJECU  U OGLAŠAVANJU ZBOG  NJIHOVE LAKOVJERNOSTI I NEDOSTATKA ŽIVOTNOG ISKUSTVA TE MOGUĆE POVREDE RODITELJSKOG AUTORITETA.</a:t>
            </a:r>
            <a:endParaRPr lang="hr-HR" b="1" dirty="0"/>
          </a:p>
        </p:txBody>
      </p:sp>
      <p:sp>
        <p:nvSpPr>
          <p:cNvPr id="4" name="AutoShape 4" descr="Slikovni rezultat za utjecaj medija na dje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hr-HR"/>
          </a:p>
        </p:txBody>
      </p:sp>
      <p:sp>
        <p:nvSpPr>
          <p:cNvPr id="5" name="AutoShape 6" descr="Slikovni rezultat za utjecaj medija na dje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hr-HR"/>
          </a:p>
        </p:txBody>
      </p:sp>
      <p:pic>
        <p:nvPicPr>
          <p:cNvPr id="15368" name="Picture 8" descr="Slikovni rezultat za utjecaj medija na dje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17582"/>
            <a:ext cx="6048672" cy="401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8424936" cy="1476375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hr-HR" b="1" dirty="0">
                <a:cs typeface="+mn-lt"/>
              </a:rPr>
              <a:t>O</a:t>
            </a:r>
            <a:r>
              <a:rPr lang="hr-HR" b="1" i="0" dirty="0" smtClean="0">
                <a:effectLst/>
                <a:cs typeface="+mn-lt"/>
              </a:rPr>
              <a:t>glasna poruka ne smije se pojavljivati na objektima i pripadajućem zemljištu u kojima se obavlja zdravstvena, odgojna ili obrazovna djelatnost</a:t>
            </a:r>
            <a:r>
              <a:rPr lang="hr-HR" b="0" i="0" dirty="0" smtClean="0">
                <a:effectLst/>
                <a:cs typeface="+mn-lt"/>
              </a:rPr>
              <a:t>; panoima, tablicama, naljepnicama ili svjetlosnim natpisima koji su od vrtića i škola udaljeni najmanje 300 metara; priredbama; tisku; elektronskoj publikaciji i TV </a:t>
            </a:r>
            <a:r>
              <a:rPr lang="hr-HR" b="1" i="0" dirty="0" smtClean="0">
                <a:effectLst/>
                <a:cs typeface="+mn-lt"/>
              </a:rPr>
              <a:t>emisijama koje su, u prvom redu, namijenjene maloljetnicima</a:t>
            </a:r>
            <a:r>
              <a:rPr lang="hr-HR" b="0" i="0" dirty="0" smtClean="0">
                <a:effectLst/>
                <a:cs typeface="+mn-lt"/>
              </a:rPr>
              <a:t>.</a:t>
            </a:r>
            <a:endParaRPr lang="hr-HR" dirty="0">
              <a:cs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94" y="2636912"/>
            <a:ext cx="4572000" cy="1476375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r>
              <a:rPr lang="hr-HR" dirty="0">
                <a:cs typeface="+mn-lt"/>
              </a:rPr>
              <a:t>U</a:t>
            </a:r>
            <a:r>
              <a:rPr lang="hr-HR" b="0" i="0" dirty="0" smtClean="0">
                <a:effectLst/>
                <a:cs typeface="+mn-lt"/>
              </a:rPr>
              <a:t> oglasnim porukama </a:t>
            </a:r>
            <a:r>
              <a:rPr lang="hr-HR" b="1" i="0" dirty="0" smtClean="0">
                <a:effectLst/>
                <a:cs typeface="+mn-lt"/>
              </a:rPr>
              <a:t>ne smije se iskorištavati posebno povjerenje koje maloljetnici imaju u roditelje, nastavnike</a:t>
            </a:r>
            <a:r>
              <a:rPr lang="hr-HR" b="0" i="0" dirty="0" smtClean="0">
                <a:effectLst/>
                <a:cs typeface="+mn-lt"/>
              </a:rPr>
              <a:t> i druge osobe te nerazumno prikazivati maloljetnike u opasnim situacijama.</a:t>
            </a:r>
            <a:endParaRPr lang="hr-HR" dirty="0">
              <a:cs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517232"/>
            <a:ext cx="914400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i="0" dirty="0" smtClean="0">
                <a:effectLst/>
                <a:cs typeface="+mn-lt"/>
              </a:rPr>
              <a:t>Našim zakonodavstvom </a:t>
            </a:r>
            <a:r>
              <a:rPr lang="hr-HR" b="1" i="0" dirty="0" smtClean="0">
                <a:effectLst/>
                <a:cs typeface="+mn-lt"/>
              </a:rPr>
              <a:t>nije dopušteno oglašavanje u kojem se žene i muškarci prikazuju na uvredljiv ili ponižavajući način</a:t>
            </a:r>
            <a:r>
              <a:rPr lang="hr-HR" b="0" i="0" dirty="0" smtClean="0">
                <a:effectLst/>
                <a:cs typeface="+mn-lt"/>
              </a:rPr>
              <a:t>, s obzirom na spol ili spolno opredjeljenje. Općenito diskrimancija bilo koje vrste nije dopuštena</a:t>
            </a:r>
            <a:r>
              <a:rPr lang="hr-HR" b="0" i="0" dirty="0" smtClean="0">
                <a:effectLst/>
                <a:latin typeface="Open Sans"/>
              </a:rPr>
              <a:t>.</a:t>
            </a:r>
            <a:endParaRPr lang="hr-HR" dirty="0"/>
          </a:p>
        </p:txBody>
      </p:sp>
      <p:sp>
        <p:nvSpPr>
          <p:cNvPr id="5" name="Text Box 4"/>
          <p:cNvSpPr txBox="1"/>
          <p:nvPr/>
        </p:nvSpPr>
        <p:spPr>
          <a:xfrm>
            <a:off x="492125" y="2637155"/>
            <a:ext cx="3212465" cy="11988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hr-HR" altLang="en-US"/>
              <a:t>Oglasi ne smiju zlorabiti djetetove potrebe, osjećajei povjerenje prema obitelji i </a:t>
            </a:r>
            <a:r>
              <a:rPr lang="hr-HR" alt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vršnjacima</a:t>
            </a:r>
            <a:r>
              <a:rPr lang="hr-HR" altLang="en-US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27584" y="1097280"/>
            <a:ext cx="7072832" cy="1107584"/>
          </a:xfrm>
        </p:spPr>
        <p:txBody>
          <a:bodyPr/>
          <a:lstStyle/>
          <a:p>
            <a:r>
              <a:rPr lang="hr-HR" b="0" dirty="0" smtClean="0"/>
              <a:t>1. Preporuka poznate osobe</a:t>
            </a:r>
            <a:endParaRPr lang="hr-HR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REKLAMNE TEHNIKE</a:t>
            </a:r>
            <a:endParaRPr lang="hr-HR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942257" cy="225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Slikovni rezultat za reklame sa poznatim osob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88843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83568" y="5847190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dirty="0">
                <a:solidFill>
                  <a:prstClr val="black"/>
                </a:solidFill>
              </a:rPr>
              <a:t>https://sport1.ba/rukomet/video-fantasticna-reklama-cervar-prozvao-mihica-mandalinica-i-cindrica/105478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3569" y="5033859"/>
            <a:ext cx="4469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dirty="0" smtClean="0">
                <a:solidFill>
                  <a:prstClr val="black"/>
                </a:solidFill>
              </a:rPr>
              <a:t>https://www.youtube.com/watch?v=JVEce3L8JnQ</a:t>
            </a:r>
            <a:r>
              <a:rPr lang="hr-HR" dirty="0" smtClean="0">
                <a:solidFill>
                  <a:prstClr val="black"/>
                </a:solidFill>
                <a:hlinkClick r:id="rId4"/>
              </a:rPr>
              <a:t>https://www.youtube.com/watch?v=JVEce3L8JnQ</a:t>
            </a:r>
            <a:endParaRPr lang="hr-H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2. Glas stručnjaka</a:t>
            </a:r>
            <a:endParaRPr lang="hr-H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398117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44" y="1844824"/>
            <a:ext cx="3575232" cy="256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Nataša Lukša\AppData\Local\Microsoft\Windows\INetCache\IE\00XRA7LM\220px-Oral-B_logo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434" y="4384531"/>
            <a:ext cx="2095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551723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Stručnjaci ili autoriteti kao što su liječnici ili znanstvenici (ili glumci koji glume stručnjake) govore o djelotvornosti proizvoda.</a:t>
            </a:r>
            <a:endParaRPr lang="hr-HR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505</TotalTime>
  <Words>397</Words>
  <Application>Microsoft Office PowerPoint</Application>
  <PresentationFormat>Prikaz na zaslonu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0" baseType="lpstr">
      <vt:lpstr>Arial</vt:lpstr>
      <vt:lpstr>Franklin Gothic Book</vt:lpstr>
      <vt:lpstr>Franklin Gothic Medium</vt:lpstr>
      <vt:lpstr>Open Sans</vt:lpstr>
      <vt:lpstr>Times New Roman</vt:lpstr>
      <vt:lpstr>Tunga</vt:lpstr>
      <vt:lpstr>Wingdings</vt:lpstr>
      <vt:lpstr>Angles</vt:lpstr>
      <vt:lpstr>ReKLAME I NJIHOV UTJECAJ</vt:lpstr>
      <vt:lpstr>REKlama</vt:lpstr>
      <vt:lpstr>SVRHA oglašavanja je PRODATI PROIZVOD</vt:lpstr>
      <vt:lpstr>PowerPointova prezentacija</vt:lpstr>
      <vt:lpstr>Reklame određuju što će djeca željeti za Božić</vt:lpstr>
      <vt:lpstr>DJECA I OGLAŠAVANJE: ŠTO SE SMIJE, A ŠTO NE?</vt:lpstr>
      <vt:lpstr>PowerPointova prezentacija</vt:lpstr>
      <vt:lpstr>REKLAMNE TEHNIKE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ReKLAME I NJIHOV UTJECAJ</dc:title>
  <dc:creator>Nataša Lukša</dc:creator>
  <cp:lastModifiedBy>Eleonora</cp:lastModifiedBy>
  <cp:revision>63</cp:revision>
  <dcterms:created xsi:type="dcterms:W3CDTF">2018-11-04T20:00:00Z</dcterms:created>
  <dcterms:modified xsi:type="dcterms:W3CDTF">2019-03-19T05:58:35Z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1033-10.2.0.7504</vt:lpwstr>
  </property>
</Properties>
</file>