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  <p:sldMasterId id="2147483690" r:id="rId2"/>
  </p:sldMasterIdLst>
  <p:sldIdLst>
    <p:sldId id="256" r:id="rId3"/>
    <p:sldId id="257" r:id="rId4"/>
    <p:sldId id="258" r:id="rId5"/>
    <p:sldId id="259" r:id="rId6"/>
    <p:sldId id="265" r:id="rId7"/>
    <p:sldId id="261" r:id="rId8"/>
    <p:sldId id="262" r:id="rId9"/>
    <p:sldId id="266" r:id="rId10"/>
    <p:sldId id="267" r:id="rId11"/>
    <p:sldId id="268" r:id="rId12"/>
    <p:sldId id="263" r:id="rId13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rednji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4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E1A9775-07DC-4C59-AF2E-ADC074FB89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777D4CAD-AE84-4AAA-B42C-128C5E74F1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C82051BB-8770-4A0C-A335-8F4951724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7BD8F-1431-4E39-A21C-72D9DB3BD266}" type="datetimeFigureOut">
              <a:rPr lang="hr-HR" smtClean="0"/>
              <a:t>22.10.2019.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C38A5BDF-97E2-4E89-8A00-81D90BFB3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E33C9C0-B61F-4624-9DAE-EC8E81482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3D270-5EAD-4F3E-B084-09ED1488ECB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20431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BA1D0DA-4888-4904-AD4F-7B565CB1F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3EF04569-9485-4EEC-8DB9-753EB85FBF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7A807197-B54D-4C26-864D-04F1DE39F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7BD8F-1431-4E39-A21C-72D9DB3BD266}" type="datetimeFigureOut">
              <a:rPr lang="hr-HR" smtClean="0"/>
              <a:t>22.10.2019.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A3627FEF-C9E0-4344-8CE8-EACEEAD68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A85DBB1B-65BE-4737-A6BA-B4DDB340F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3D270-5EAD-4F3E-B084-09ED1488ECB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7915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38499A0D-02FF-4610-BFAD-13C7B133A9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E02DB62E-4B35-4ECA-B274-7AEA1395CB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D7F1E5BC-578E-4C0B-912F-B5C124A8B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7BD8F-1431-4E39-A21C-72D9DB3BD266}" type="datetimeFigureOut">
              <a:rPr lang="hr-HR" smtClean="0"/>
              <a:t>22.10.2019.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01B05C7-29A5-4E15-BE66-5486AF826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EA447924-3778-4200-A7E5-DC8AEFF26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3D270-5EAD-4F3E-B084-09ED1488ECB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904104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938" name="Group 2">
            <a:extLst>
              <a:ext uri="{FF2B5EF4-FFF2-40B4-BE49-F238E27FC236}">
                <a16:creationId xmlns:a16="http://schemas.microsoft.com/office/drawing/2014/main" id="{AF8397CB-A684-47B6-B15A-E5F2EAC9F15F}"/>
              </a:ext>
            </a:extLst>
          </p:cNvPr>
          <p:cNvGrpSpPr>
            <a:grpSpLocks/>
          </p:cNvGrpSpPr>
          <p:nvPr/>
        </p:nvGrpSpPr>
        <p:grpSpPr bwMode="auto">
          <a:xfrm>
            <a:off x="-1380067" y="1552576"/>
            <a:ext cx="13572067" cy="5305425"/>
            <a:chOff x="-652" y="978"/>
            <a:chExt cx="6412" cy="3342"/>
          </a:xfrm>
        </p:grpSpPr>
        <p:sp>
          <p:nvSpPr>
            <p:cNvPr id="39939" name="Freeform 3">
              <a:extLst>
                <a:ext uri="{FF2B5EF4-FFF2-40B4-BE49-F238E27FC236}">
                  <a16:creationId xmlns:a16="http://schemas.microsoft.com/office/drawing/2014/main" id="{4DB00ACC-70D8-47E8-BE13-DC12CACD9DB3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>
                <a:gd name="T0" fmla="*/ 1523 w 3699"/>
                <a:gd name="T1" fmla="*/ 2611 h 2613"/>
                <a:gd name="T2" fmla="*/ 3698 w 3699"/>
                <a:gd name="T3" fmla="*/ 2612 h 2613"/>
                <a:gd name="T4" fmla="*/ 3698 w 3699"/>
                <a:gd name="T5" fmla="*/ 2228 h 2613"/>
                <a:gd name="T6" fmla="*/ 0 w 3699"/>
                <a:gd name="T7" fmla="*/ 0 h 2613"/>
                <a:gd name="T8" fmla="*/ 160 w 3699"/>
                <a:gd name="T9" fmla="*/ 118 h 2613"/>
                <a:gd name="T10" fmla="*/ 292 w 3699"/>
                <a:gd name="T11" fmla="*/ 219 h 2613"/>
                <a:gd name="T12" fmla="*/ 441 w 3699"/>
                <a:gd name="T13" fmla="*/ 347 h 2613"/>
                <a:gd name="T14" fmla="*/ 585 w 3699"/>
                <a:gd name="T15" fmla="*/ 482 h 2613"/>
                <a:gd name="T16" fmla="*/ 796 w 3699"/>
                <a:gd name="T17" fmla="*/ 711 h 2613"/>
                <a:gd name="T18" fmla="*/ 983 w 3699"/>
                <a:gd name="T19" fmla="*/ 955 h 2613"/>
                <a:gd name="T20" fmla="*/ 1119 w 3699"/>
                <a:gd name="T21" fmla="*/ 1168 h 2613"/>
                <a:gd name="T22" fmla="*/ 1238 w 3699"/>
                <a:gd name="T23" fmla="*/ 1388 h 2613"/>
                <a:gd name="T24" fmla="*/ 1331 w 3699"/>
                <a:gd name="T25" fmla="*/ 1608 h 2613"/>
                <a:gd name="T26" fmla="*/ 1400 w 3699"/>
                <a:gd name="T27" fmla="*/ 1809 h 2613"/>
                <a:gd name="T28" fmla="*/ 1447 w 3699"/>
                <a:gd name="T29" fmla="*/ 1979 h 2613"/>
                <a:gd name="T30" fmla="*/ 1490 w 3699"/>
                <a:gd name="T31" fmla="*/ 2190 h 2613"/>
                <a:gd name="T32" fmla="*/ 1511 w 3699"/>
                <a:gd name="T33" fmla="*/ 2374 h 2613"/>
                <a:gd name="T34" fmla="*/ 1523 w 3699"/>
                <a:gd name="T35" fmla="*/ 2611 h 26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r-HR" sz="1800"/>
            </a:p>
          </p:txBody>
        </p:sp>
        <p:sp>
          <p:nvSpPr>
            <p:cNvPr id="39940" name="Arc 4">
              <a:extLst>
                <a:ext uri="{FF2B5EF4-FFF2-40B4-BE49-F238E27FC236}">
                  <a16:creationId xmlns:a16="http://schemas.microsoft.com/office/drawing/2014/main" id="{4B5EC4C0-5401-490A-9870-412EBD384AE0}"/>
                </a:ext>
              </a:extLst>
            </p:cNvPr>
            <p:cNvSpPr>
              <a:spLocks/>
            </p:cNvSpPr>
            <p:nvPr/>
          </p:nvSpPr>
          <p:spPr bwMode="auto">
            <a:xfrm>
              <a:off x="-652" y="978"/>
              <a:ext cx="4237" cy="3342"/>
            </a:xfrm>
            <a:custGeom>
              <a:avLst/>
              <a:gdLst>
                <a:gd name="G0" fmla="+- 0 0 0"/>
                <a:gd name="G1" fmla="+- 21231 0 0"/>
                <a:gd name="G2" fmla="+- 21600 0 0"/>
                <a:gd name="T0" fmla="*/ 3977 w 21600"/>
                <a:gd name="T1" fmla="*/ 0 h 21231"/>
                <a:gd name="T2" fmla="*/ 21600 w 21600"/>
                <a:gd name="T3" fmla="*/ 21231 h 21231"/>
                <a:gd name="T4" fmla="*/ 0 w 21600"/>
                <a:gd name="T5" fmla="*/ 21231 h 21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231" fill="none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</a:path>
                <a:path w="21600" h="21231" stroke="0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  <a:lnTo>
                    <a:pt x="0" y="21231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hr-HR" sz="1800"/>
            </a:p>
          </p:txBody>
        </p:sp>
      </p:grpSp>
      <p:sp>
        <p:nvSpPr>
          <p:cNvPr id="39941" name="Rectangle 5">
            <a:extLst>
              <a:ext uri="{FF2B5EF4-FFF2-40B4-BE49-F238E27FC236}">
                <a16:creationId xmlns:a16="http://schemas.microsoft.com/office/drawing/2014/main" id="{3190DE93-59C0-4BA3-B58D-093662380D5F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1725084" y="762000"/>
            <a:ext cx="10363200" cy="1143000"/>
          </a:xfrm>
        </p:spPr>
        <p:txBody>
          <a:bodyPr anchor="b"/>
          <a:lstStyle>
            <a:lvl1pPr>
              <a:defRPr/>
            </a:lvl1pPr>
          </a:lstStyle>
          <a:p>
            <a:pPr lvl="0"/>
            <a:r>
              <a:rPr lang="en-GB" altLang="sr-Latn-RS" noProof="0"/>
              <a:t>Click to edit Master title style</a:t>
            </a:r>
          </a:p>
        </p:txBody>
      </p:sp>
      <p:sp>
        <p:nvSpPr>
          <p:cNvPr id="39942" name="Rectangle 6">
            <a:extLst>
              <a:ext uri="{FF2B5EF4-FFF2-40B4-BE49-F238E27FC236}">
                <a16:creationId xmlns:a16="http://schemas.microsoft.com/office/drawing/2014/main" id="{6A500D46-7CD1-45C8-AF3C-C1C12610C224}"/>
              </a:ext>
            </a:extLst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14400" y="3429000"/>
            <a:ext cx="8534400" cy="1752600"/>
          </a:xfrm>
        </p:spPr>
        <p:txBody>
          <a:bodyPr lIns="92075" tIns="46038" rIns="92075" bIns="46038" anchor="ctr"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GB" altLang="sr-Latn-RS" noProof="0"/>
              <a:t>Click to edit Master subtitle style</a:t>
            </a:r>
          </a:p>
        </p:txBody>
      </p:sp>
      <p:sp>
        <p:nvSpPr>
          <p:cNvPr id="39943" name="Rectangle 7">
            <a:extLst>
              <a:ext uri="{FF2B5EF4-FFF2-40B4-BE49-F238E27FC236}">
                <a16:creationId xmlns:a16="http://schemas.microsoft.com/office/drawing/2014/main" id="{DB45B251-7A61-428B-8006-FE26C5723D3A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r-Latn-RS"/>
          </a:p>
        </p:txBody>
      </p:sp>
      <p:sp>
        <p:nvSpPr>
          <p:cNvPr id="39944" name="Rectangle 8">
            <a:extLst>
              <a:ext uri="{FF2B5EF4-FFF2-40B4-BE49-F238E27FC236}">
                <a16:creationId xmlns:a16="http://schemas.microsoft.com/office/drawing/2014/main" id="{B6FF1AA4-D879-4350-A1E8-8B66CEC5BC7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r-Latn-RS"/>
          </a:p>
        </p:txBody>
      </p:sp>
      <p:sp>
        <p:nvSpPr>
          <p:cNvPr id="39945" name="Rectangle 9">
            <a:extLst>
              <a:ext uri="{FF2B5EF4-FFF2-40B4-BE49-F238E27FC236}">
                <a16:creationId xmlns:a16="http://schemas.microsoft.com/office/drawing/2014/main" id="{8EEE01AE-4E41-4D52-B23C-401671A1BDE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28E5A49-138D-49B7-955F-819301183E9B}" type="slidenum">
              <a:rPr lang="en-GB" altLang="sr-Latn-RS"/>
              <a:pPr/>
              <a:t>‹#›</a:t>
            </a:fld>
            <a:endParaRPr lang="en-GB" altLang="sr-Latn-RS"/>
          </a:p>
        </p:txBody>
      </p:sp>
    </p:spTree>
    <p:extLst>
      <p:ext uri="{BB962C8B-B14F-4D97-AF65-F5344CB8AC3E}">
        <p14:creationId xmlns:p14="http://schemas.microsoft.com/office/powerpoint/2010/main" val="27571650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9C114AB-7569-4BEE-9422-07C3BE9C0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856A611-B47A-4808-AAFA-E312417CEF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2F1843C-0749-4EC0-A02C-DD0D56B39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r-Latn-R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3BE9A5E4-2BE2-4B42-838F-DBBBF5DFA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r-Latn-R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BF2CF35F-2640-4A54-BADD-415026122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B546E3-F32C-4A8A-8AA4-80547ECC5B00}" type="slidenum">
              <a:rPr lang="en-GB" altLang="sr-Latn-RS"/>
              <a:pPr/>
              <a:t>‹#›</a:t>
            </a:fld>
            <a:endParaRPr lang="en-GB" altLang="sr-Latn-RS"/>
          </a:p>
        </p:txBody>
      </p:sp>
    </p:spTree>
    <p:extLst>
      <p:ext uri="{BB962C8B-B14F-4D97-AF65-F5344CB8AC3E}">
        <p14:creationId xmlns:p14="http://schemas.microsoft.com/office/powerpoint/2010/main" val="37377757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C09A826-82BA-41EB-A3EA-DB15BCD14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FD513CE5-FED2-451B-9E6D-9BD08B441A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FD5D8452-DA72-4975-A3B2-C96055A9C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r-Latn-R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CAFD8DF8-319B-4AD3-B372-4CDAA35C3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r-Latn-R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74B0B729-A209-4A7D-A02C-7450DC03A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0C9DD0-3086-4CF0-ACE1-016DE52399F6}" type="slidenum">
              <a:rPr lang="en-GB" altLang="sr-Latn-RS"/>
              <a:pPr/>
              <a:t>‹#›</a:t>
            </a:fld>
            <a:endParaRPr lang="en-GB" altLang="sr-Latn-RS"/>
          </a:p>
        </p:txBody>
      </p:sp>
    </p:spTree>
    <p:extLst>
      <p:ext uri="{BB962C8B-B14F-4D97-AF65-F5344CB8AC3E}">
        <p14:creationId xmlns:p14="http://schemas.microsoft.com/office/powerpoint/2010/main" val="29503958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7384066-BA8D-4EA9-BF9C-1765C45A1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5185739-EF15-4791-8F01-FF40DB1A7F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BBD4A05A-C2C8-47D6-BEE0-A3A00F25A6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97EEA056-9E45-4CF2-B28E-DCAB8B023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r-Latn-RS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3252F08D-C1EF-4D87-B77A-F6BB27835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r-Latn-RS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0BE02CC2-D4CA-4B39-9D7B-C12F749A1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BF7ACF-9D8E-4C16-8D47-51F0AF79D775}" type="slidenum">
              <a:rPr lang="en-GB" altLang="sr-Latn-RS"/>
              <a:pPr/>
              <a:t>‹#›</a:t>
            </a:fld>
            <a:endParaRPr lang="en-GB" altLang="sr-Latn-RS"/>
          </a:p>
        </p:txBody>
      </p:sp>
    </p:spTree>
    <p:extLst>
      <p:ext uri="{BB962C8B-B14F-4D97-AF65-F5344CB8AC3E}">
        <p14:creationId xmlns:p14="http://schemas.microsoft.com/office/powerpoint/2010/main" val="19523747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8D7F28D-D50D-4E3D-B4E6-4F18F4BE45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23C893D4-9A9D-400D-861B-B67A2A3097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BAA5278D-BB43-43D6-B49E-77C96A8204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1B19199C-C7B7-421D-A727-DB51983EE9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80540F6E-B944-457E-884D-2412751A2E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A0290D2D-3F36-4347-97A1-47D9C50AB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r-Latn-RS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DBB98469-87A6-46C8-894E-78BDC6D6F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r-Latn-RS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4DF8C6CD-A6A9-4684-A5C9-57F219EB3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431F5B-FBE0-4D0B-A8A8-B6093BF42506}" type="slidenum">
              <a:rPr lang="en-GB" altLang="sr-Latn-RS"/>
              <a:pPr/>
              <a:t>‹#›</a:t>
            </a:fld>
            <a:endParaRPr lang="en-GB" altLang="sr-Latn-RS"/>
          </a:p>
        </p:txBody>
      </p:sp>
    </p:spTree>
    <p:extLst>
      <p:ext uri="{BB962C8B-B14F-4D97-AF65-F5344CB8AC3E}">
        <p14:creationId xmlns:p14="http://schemas.microsoft.com/office/powerpoint/2010/main" val="33599453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DE105D8-2CD6-48A2-9469-A516E0ACE4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E8F843B2-B038-4114-AB0E-F95394AC9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r-Latn-RS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68E3589F-B052-485C-A4B9-A6A5D034A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r-Latn-RS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7818C4DB-9B94-4F91-962B-C86D1176A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C3B026-F29A-437F-94AD-DF0B9ED68BFC}" type="slidenum">
              <a:rPr lang="en-GB" altLang="sr-Latn-RS"/>
              <a:pPr/>
              <a:t>‹#›</a:t>
            </a:fld>
            <a:endParaRPr lang="en-GB" altLang="sr-Latn-RS"/>
          </a:p>
        </p:txBody>
      </p:sp>
    </p:spTree>
    <p:extLst>
      <p:ext uri="{BB962C8B-B14F-4D97-AF65-F5344CB8AC3E}">
        <p14:creationId xmlns:p14="http://schemas.microsoft.com/office/powerpoint/2010/main" val="29828667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601C5C33-F426-4ED6-9AC2-E2A148CEB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r-Latn-RS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249F4870-1900-49A1-B6AE-092DF8D0D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r-Latn-RS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8A89C4D8-697F-464E-83A1-3724197E0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7BC941-4211-4425-BBE1-879428E58704}" type="slidenum">
              <a:rPr lang="en-GB" altLang="sr-Latn-RS"/>
              <a:pPr/>
              <a:t>‹#›</a:t>
            </a:fld>
            <a:endParaRPr lang="en-GB" altLang="sr-Latn-RS"/>
          </a:p>
        </p:txBody>
      </p:sp>
    </p:spTree>
    <p:extLst>
      <p:ext uri="{BB962C8B-B14F-4D97-AF65-F5344CB8AC3E}">
        <p14:creationId xmlns:p14="http://schemas.microsoft.com/office/powerpoint/2010/main" val="25536921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E01E730-1F87-458A-9B22-9252404559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3A6F8F8-AD10-47DF-A3F2-464D253042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88B3E7A3-9E59-4172-BE44-983A85B807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E2CCFF68-AD6C-4D6C-9AA8-33D6CB461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r-Latn-RS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FB4D282B-008C-4548-9E2B-0C0B985A1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r-Latn-RS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65724529-4B3A-4F33-814A-E432799BD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894A7C-72FC-4F50-864C-44C16C7A0298}" type="slidenum">
              <a:rPr lang="en-GB" altLang="sr-Latn-RS"/>
              <a:pPr/>
              <a:t>‹#›</a:t>
            </a:fld>
            <a:endParaRPr lang="en-GB" altLang="sr-Latn-RS"/>
          </a:p>
        </p:txBody>
      </p:sp>
    </p:spTree>
    <p:extLst>
      <p:ext uri="{BB962C8B-B14F-4D97-AF65-F5344CB8AC3E}">
        <p14:creationId xmlns:p14="http://schemas.microsoft.com/office/powerpoint/2010/main" val="61751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88ACB3B-09AB-4418-8572-C32B55E47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7451F3E-E07A-4C1A-B5E5-E7D2103B39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990A1863-492C-4AFF-97E3-B8781879F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7BD8F-1431-4E39-A21C-72D9DB3BD266}" type="datetimeFigureOut">
              <a:rPr lang="hr-HR" smtClean="0"/>
              <a:t>22.10.2019.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98BFD2B4-13A8-413A-BCE2-8AF603506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98913E3B-72DC-40E8-98B6-F0E23E8DC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3D270-5EAD-4F3E-B084-09ED1488ECB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69456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1CBFE43-74FF-4273-AD08-8F79317FA9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83180B20-EC18-4763-A4A1-D0A95924BE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1BE62D23-CDE7-4DF9-98D8-61F377634D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D0180B6E-AEF4-4DC7-8F7D-D51AD7C65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r-Latn-RS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7E327CD3-F28F-403B-81A7-FA9C115B0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r-Latn-RS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F2F1C9B2-4F2C-4F15-88ED-165C5C1F2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11D541-B1B7-4D89-96D9-A41C4B12EB66}" type="slidenum">
              <a:rPr lang="en-GB" altLang="sr-Latn-RS"/>
              <a:pPr/>
              <a:t>‹#›</a:t>
            </a:fld>
            <a:endParaRPr lang="en-GB" altLang="sr-Latn-RS"/>
          </a:p>
        </p:txBody>
      </p:sp>
    </p:spTree>
    <p:extLst>
      <p:ext uri="{BB962C8B-B14F-4D97-AF65-F5344CB8AC3E}">
        <p14:creationId xmlns:p14="http://schemas.microsoft.com/office/powerpoint/2010/main" val="37243771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B10DDEC-0DD2-41FD-B3B6-AC69178BE8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AC43AE78-4416-47D7-BC5B-D45620FBA9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43F07BA3-78A3-4CBB-BA48-2856D2C96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r-Latn-R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EEBD77C-FA14-4A0E-B9D8-FADA171F5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r-Latn-R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BE06C0E7-EDDB-43B7-9C1D-9404233E3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B6CA9D-F3DA-4056-B2E9-C1549167950B}" type="slidenum">
              <a:rPr lang="en-GB" altLang="sr-Latn-RS"/>
              <a:pPr/>
              <a:t>‹#›</a:t>
            </a:fld>
            <a:endParaRPr lang="en-GB" altLang="sr-Latn-RS"/>
          </a:p>
        </p:txBody>
      </p:sp>
    </p:spTree>
    <p:extLst>
      <p:ext uri="{BB962C8B-B14F-4D97-AF65-F5344CB8AC3E}">
        <p14:creationId xmlns:p14="http://schemas.microsoft.com/office/powerpoint/2010/main" val="24161743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132744D3-4201-4441-81EA-B4A1E82D46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D429A50E-D700-4B58-B384-92C1D8276C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89B57D0C-EDE2-4C33-95C1-8038021E6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r-Latn-R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291F7B3D-0A39-4B4A-AF4C-131F8182B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r-Latn-R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5A453D11-D3BF-44F8-A5CE-0FB542B4D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5FC650-D1BA-494F-97A8-3DCA17398863}" type="slidenum">
              <a:rPr lang="en-GB" altLang="sr-Latn-RS"/>
              <a:pPr/>
              <a:t>‹#›</a:t>
            </a:fld>
            <a:endParaRPr lang="en-GB" altLang="sr-Latn-RS"/>
          </a:p>
        </p:txBody>
      </p:sp>
    </p:spTree>
    <p:extLst>
      <p:ext uri="{BB962C8B-B14F-4D97-AF65-F5344CB8AC3E}">
        <p14:creationId xmlns:p14="http://schemas.microsoft.com/office/powerpoint/2010/main" val="1832690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D0A550F-F23F-4853-BF1A-92AD0F799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EE10B97C-844D-479A-8B90-368B74140F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3EED17B9-360C-4359-B07B-D25BCB181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7BD8F-1431-4E39-A21C-72D9DB3BD266}" type="datetimeFigureOut">
              <a:rPr lang="hr-HR" smtClean="0"/>
              <a:t>22.10.2019.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119C28E9-37E9-48F7-BB5E-C92A16CB9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ACC0BD3A-25AD-4177-B2AF-A1F837C2F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3D270-5EAD-4F3E-B084-09ED1488ECB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93489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02F01BB-21A7-4710-949A-1133EA77A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8F01812-D757-4ED2-9E3D-F55CD35F76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2943F464-D262-46B6-BE49-F9CD604D43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80283C2F-A26E-48E7-B041-583CE0C1B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7BD8F-1431-4E39-A21C-72D9DB3BD266}" type="datetimeFigureOut">
              <a:rPr lang="hr-HR" smtClean="0"/>
              <a:t>22.10.2019.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BD9FB1E7-2622-4A26-9170-04A2FF493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DF2A674C-9BD5-4627-9F54-EC272C849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3D270-5EAD-4F3E-B084-09ED1488ECB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29771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A4485B1-9941-4C84-9197-554ACFB58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525C7498-A9D5-41E9-99DD-237FDD24FF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E45240E3-0791-4402-B30B-0D6A4C67D6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8258EE64-4059-41DB-BDA5-FC4D07B649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2DD24027-B408-44C8-B395-583D52ED88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4AFAE8BA-3E59-411E-9961-C00F62602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7BD8F-1431-4E39-A21C-72D9DB3BD266}" type="datetimeFigureOut">
              <a:rPr lang="hr-HR" smtClean="0"/>
              <a:t>22.10.2019.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30492B83-699F-4FBF-AEE2-FBE720B89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A9B7CB40-C535-498E-811E-F291A111C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3D270-5EAD-4F3E-B084-09ED1488ECB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69236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B50DB5C-1D1A-4D9F-8A19-B26FA240B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D932D961-FC74-4D31-BE23-C45770895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7BD8F-1431-4E39-A21C-72D9DB3BD266}" type="datetimeFigureOut">
              <a:rPr lang="hr-HR" smtClean="0"/>
              <a:t>22.10.2019.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12B91D35-B984-46E5-ACA4-3A6FA980D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13B485CC-B96F-4EE8-A06F-B10398DD5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3D270-5EAD-4F3E-B084-09ED1488ECB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81728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F9D920A8-DF04-4099-93CB-3ED4E8F3F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7BD8F-1431-4E39-A21C-72D9DB3BD266}" type="datetimeFigureOut">
              <a:rPr lang="hr-HR" smtClean="0"/>
              <a:t>22.10.2019.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FC7A6435-8DC3-4A78-8A15-400BCB44B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A97C5B00-0BB3-4FC2-B0A3-E58D911DC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3D270-5EAD-4F3E-B084-09ED1488ECB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5318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2500073-5EC0-4F12-AD39-8F30905A5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DB3961E-4B12-40C6-A3E7-5ACC3C8CAA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B5149358-64BA-4371-AE66-1F8D12A5FD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6034852F-A6F5-40D6-A7E1-D482ED78D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7BD8F-1431-4E39-A21C-72D9DB3BD266}" type="datetimeFigureOut">
              <a:rPr lang="hr-HR" smtClean="0"/>
              <a:t>22.10.2019.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AC08E7C2-E19D-4A41-9527-2DFAE84D1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680D75A5-7C61-4901-B8F9-5368465C9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3D270-5EAD-4F3E-B084-09ED1488ECB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23431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ECE25AC-0BDF-47E3-B2DD-3ACB43955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7F869301-6B69-4E0B-9FA1-4631B3A5E1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E1C2DE1A-F7EC-4547-808C-E3AD16B002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F89D4312-F2FB-4988-B13B-A7932A953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7BD8F-1431-4E39-A21C-72D9DB3BD266}" type="datetimeFigureOut">
              <a:rPr lang="hr-HR" smtClean="0"/>
              <a:t>22.10.2019.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EB6F788F-7579-49EB-9F3C-B75C08838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AB15BDCE-F3CC-4289-A232-A34C7EBBD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3D270-5EAD-4F3E-B084-09ED1488ECB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62760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D0F6ADAA-B8EA-49B3-9B22-920AC14FC4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01626387-46B9-499D-8202-C82FF46B08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1C02A77-D999-4BEB-A41F-2F512C81E7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A7BD8F-1431-4E39-A21C-72D9DB3BD266}" type="datetimeFigureOut">
              <a:rPr lang="hr-HR" smtClean="0"/>
              <a:t>22.10.2019.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2B2A6EDF-2FCB-4879-9A72-50BB3B5DC2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1414FC49-5F77-4A6C-8187-5E25B24269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3D270-5EAD-4F3E-B084-09ED1488ECB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73630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914" name="Group 2">
            <a:extLst>
              <a:ext uri="{FF2B5EF4-FFF2-40B4-BE49-F238E27FC236}">
                <a16:creationId xmlns:a16="http://schemas.microsoft.com/office/drawing/2014/main" id="{E337BA71-DB1C-4A73-A15C-2DAC15FDCA35}"/>
              </a:ext>
            </a:extLst>
          </p:cNvPr>
          <p:cNvGrpSpPr>
            <a:grpSpLocks/>
          </p:cNvGrpSpPr>
          <p:nvPr/>
        </p:nvGrpSpPr>
        <p:grpSpPr bwMode="auto">
          <a:xfrm>
            <a:off x="0" y="1588"/>
            <a:ext cx="12177184" cy="6845300"/>
            <a:chOff x="0" y="1"/>
            <a:chExt cx="5753" cy="4312"/>
          </a:xfrm>
        </p:grpSpPr>
        <p:sp>
          <p:nvSpPr>
            <p:cNvPr id="38915" name="Freeform 3">
              <a:extLst>
                <a:ext uri="{FF2B5EF4-FFF2-40B4-BE49-F238E27FC236}">
                  <a16:creationId xmlns:a16="http://schemas.microsoft.com/office/drawing/2014/main" id="{AD92FF35-1855-4267-A6CF-5ABA0F951115}"/>
                </a:ext>
              </a:extLst>
            </p:cNvPr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>
                <a:gd name="T0" fmla="*/ 1905 w 2359"/>
                <a:gd name="T1" fmla="*/ 3312 h 3314"/>
                <a:gd name="T2" fmla="*/ 2358 w 2359"/>
                <a:gd name="T3" fmla="*/ 3313 h 3314"/>
                <a:gd name="T4" fmla="*/ 2358 w 2359"/>
                <a:gd name="T5" fmla="*/ 1437 h 3314"/>
                <a:gd name="T6" fmla="*/ 0 w 2359"/>
                <a:gd name="T7" fmla="*/ 0 h 3314"/>
                <a:gd name="T8" fmla="*/ 201 w 2359"/>
                <a:gd name="T9" fmla="*/ 150 h 3314"/>
                <a:gd name="T10" fmla="*/ 366 w 2359"/>
                <a:gd name="T11" fmla="*/ 279 h 3314"/>
                <a:gd name="T12" fmla="*/ 552 w 2359"/>
                <a:gd name="T13" fmla="*/ 441 h 3314"/>
                <a:gd name="T14" fmla="*/ 732 w 2359"/>
                <a:gd name="T15" fmla="*/ 612 h 3314"/>
                <a:gd name="T16" fmla="*/ 996 w 2359"/>
                <a:gd name="T17" fmla="*/ 903 h 3314"/>
                <a:gd name="T18" fmla="*/ 1230 w 2359"/>
                <a:gd name="T19" fmla="*/ 1212 h 3314"/>
                <a:gd name="T20" fmla="*/ 1400 w 2359"/>
                <a:gd name="T21" fmla="*/ 1482 h 3314"/>
                <a:gd name="T22" fmla="*/ 1548 w 2359"/>
                <a:gd name="T23" fmla="*/ 1761 h 3314"/>
                <a:gd name="T24" fmla="*/ 1665 w 2359"/>
                <a:gd name="T25" fmla="*/ 2040 h 3314"/>
                <a:gd name="T26" fmla="*/ 1751 w 2359"/>
                <a:gd name="T27" fmla="*/ 2295 h 3314"/>
                <a:gd name="T28" fmla="*/ 1809 w 2359"/>
                <a:gd name="T29" fmla="*/ 2511 h 3314"/>
                <a:gd name="T30" fmla="*/ 1863 w 2359"/>
                <a:gd name="T31" fmla="*/ 2778 h 3314"/>
                <a:gd name="T32" fmla="*/ 1890 w 2359"/>
                <a:gd name="T33" fmla="*/ 3012 h 3314"/>
                <a:gd name="T34" fmla="*/ 1905 w 2359"/>
                <a:gd name="T35" fmla="*/ 3312 h 3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r-HR" sz="1800"/>
            </a:p>
          </p:txBody>
        </p:sp>
        <p:sp>
          <p:nvSpPr>
            <p:cNvPr id="38916" name="Arc 4">
              <a:extLst>
                <a:ext uri="{FF2B5EF4-FFF2-40B4-BE49-F238E27FC236}">
                  <a16:creationId xmlns:a16="http://schemas.microsoft.com/office/drawing/2014/main" id="{EA854201-F719-43E5-80F6-747F3F99DE13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"/>
              <a:ext cx="5298" cy="431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hr-HR" sz="1800"/>
            </a:p>
          </p:txBody>
        </p:sp>
      </p:grpSp>
      <p:sp>
        <p:nvSpPr>
          <p:cNvPr id="38917" name="Rectangle 5">
            <a:extLst>
              <a:ext uri="{FF2B5EF4-FFF2-40B4-BE49-F238E27FC236}">
                <a16:creationId xmlns:a16="http://schemas.microsoft.com/office/drawing/2014/main" id="{EA6721EE-7A7E-4A6C-AEEF-2985009810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sr-Latn-RS"/>
              <a:t>Click to edit Master title style</a:t>
            </a:r>
          </a:p>
        </p:txBody>
      </p:sp>
      <p:sp>
        <p:nvSpPr>
          <p:cNvPr id="38918" name="Rectangle 6">
            <a:extLst>
              <a:ext uri="{FF2B5EF4-FFF2-40B4-BE49-F238E27FC236}">
                <a16:creationId xmlns:a16="http://schemas.microsoft.com/office/drawing/2014/main" id="{EFDBD052-78B7-4E7B-8C09-42606CAC163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altLang="sr-Latn-RS"/>
          </a:p>
        </p:txBody>
      </p:sp>
      <p:sp>
        <p:nvSpPr>
          <p:cNvPr id="38919" name="Rectangle 7">
            <a:extLst>
              <a:ext uri="{FF2B5EF4-FFF2-40B4-BE49-F238E27FC236}">
                <a16:creationId xmlns:a16="http://schemas.microsoft.com/office/drawing/2014/main" id="{431DEE1D-3EF9-4B19-9B66-EBCD76FB347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altLang="sr-Latn-RS"/>
          </a:p>
        </p:txBody>
      </p:sp>
      <p:sp>
        <p:nvSpPr>
          <p:cNvPr id="38920" name="Rectangle 8">
            <a:extLst>
              <a:ext uri="{FF2B5EF4-FFF2-40B4-BE49-F238E27FC236}">
                <a16:creationId xmlns:a16="http://schemas.microsoft.com/office/drawing/2014/main" id="{39B978E7-C138-4798-A531-18E5969FDF4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C48DAA4-4AFD-4689-B796-B215C85F9A69}" type="slidenum">
              <a:rPr lang="en-GB" altLang="sr-Latn-RS"/>
              <a:pPr/>
              <a:t>‹#›</a:t>
            </a:fld>
            <a:endParaRPr lang="en-GB" altLang="sr-Latn-RS"/>
          </a:p>
        </p:txBody>
      </p:sp>
      <p:sp>
        <p:nvSpPr>
          <p:cNvPr id="38921" name="Rectangle 9">
            <a:extLst>
              <a:ext uri="{FF2B5EF4-FFF2-40B4-BE49-F238E27FC236}">
                <a16:creationId xmlns:a16="http://schemas.microsoft.com/office/drawing/2014/main" id="{3F314202-F9E2-44DE-AA7E-335C777B48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sr-Latn-RS"/>
              <a:t>Click to edit Master text styles</a:t>
            </a:r>
          </a:p>
          <a:p>
            <a:pPr lvl="1"/>
            <a:r>
              <a:rPr lang="en-GB" altLang="sr-Latn-RS"/>
              <a:t>Second level</a:t>
            </a:r>
          </a:p>
          <a:p>
            <a:pPr lvl="2"/>
            <a:r>
              <a:rPr lang="en-GB" altLang="sr-Latn-RS"/>
              <a:t>Third level</a:t>
            </a:r>
          </a:p>
          <a:p>
            <a:pPr lvl="3"/>
            <a:r>
              <a:rPr lang="en-GB" altLang="sr-Latn-RS"/>
              <a:t>Fourth level</a:t>
            </a:r>
          </a:p>
          <a:p>
            <a:pPr lvl="4"/>
            <a:r>
              <a:rPr lang="en-GB" altLang="sr-Latn-R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5463824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l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9000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hr.wikipedia.org/wiki/Medijska_pismenost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tVy76THYMDs&amp;t=9s" TargetMode="External"/><Relationship Id="rId2" Type="http://schemas.openxmlformats.org/officeDocument/2006/relationships/hyperlink" Target="https://www.youtube.com/watch?v=wJkfKE-sZDg&amp;t=28s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jpeg"/><Relationship Id="rId4" Type="http://schemas.openxmlformats.org/officeDocument/2006/relationships/image" Target="../media/image9.jpeg"/><Relationship Id="rId9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image" Target="../media/image26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12" Type="http://schemas.openxmlformats.org/officeDocument/2006/relationships/image" Target="../media/image25.png"/><Relationship Id="rId2" Type="http://schemas.openxmlformats.org/officeDocument/2006/relationships/image" Target="../media/image15.png"/><Relationship Id="rId16" Type="http://schemas.openxmlformats.org/officeDocument/2006/relationships/image" Target="../media/image29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9.png"/><Relationship Id="rId11" Type="http://schemas.openxmlformats.org/officeDocument/2006/relationships/image" Target="../media/image24.png"/><Relationship Id="rId5" Type="http://schemas.openxmlformats.org/officeDocument/2006/relationships/image" Target="../media/image18.png"/><Relationship Id="rId15" Type="http://schemas.openxmlformats.org/officeDocument/2006/relationships/image" Target="../media/image28.png"/><Relationship Id="rId10" Type="http://schemas.openxmlformats.org/officeDocument/2006/relationships/image" Target="../media/image23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Relationship Id="rId14" Type="http://schemas.openxmlformats.org/officeDocument/2006/relationships/image" Target="../media/image2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Rectangle 134">
            <a:extLst>
              <a:ext uri="{FF2B5EF4-FFF2-40B4-BE49-F238E27FC236}">
                <a16:creationId xmlns:a16="http://schemas.microsoft.com/office/drawing/2014/main" id="{C0B27210-D0CA-4654-B3E3-9ABB4F178E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CEFE1CDF-DA7A-47AE-AF9B-244867357D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46628" y="1783959"/>
            <a:ext cx="4645250" cy="2889114"/>
          </a:xfrm>
        </p:spPr>
        <p:txBody>
          <a:bodyPr anchor="b">
            <a:normAutofit fontScale="90000"/>
          </a:bodyPr>
          <a:lstStyle/>
          <a:p>
            <a:pPr algn="l"/>
            <a:r>
              <a:rPr lang="hr-HR">
                <a:solidFill>
                  <a:schemeClr val="bg1"/>
                </a:solidFill>
              </a:rPr>
              <a:t>Mediji i medijska pismenost</a:t>
            </a:r>
            <a:br>
              <a:rPr lang="hr-HR">
                <a:solidFill>
                  <a:schemeClr val="bg1"/>
                </a:solidFill>
              </a:rPr>
            </a:br>
            <a:endParaRPr lang="hr-HR">
              <a:solidFill>
                <a:schemeClr val="bg1"/>
              </a:solidFill>
            </a:endParaRP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190AA2A4-DA17-423C-B8FF-42E07F08FD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46627" y="4750893"/>
            <a:ext cx="4645250" cy="1147863"/>
          </a:xfrm>
        </p:spPr>
        <p:txBody>
          <a:bodyPr anchor="t">
            <a:normAutofit/>
          </a:bodyPr>
          <a:lstStyle/>
          <a:p>
            <a:pPr algn="l"/>
            <a:endParaRPr lang="hr-HR" sz="2000">
              <a:solidFill>
                <a:schemeClr val="bg1"/>
              </a:solidFill>
            </a:endParaRPr>
          </a:p>
          <a:p>
            <a:pPr algn="l"/>
            <a:endParaRPr lang="hr-HR" sz="2000">
              <a:solidFill>
                <a:schemeClr val="bg1"/>
              </a:solidFill>
            </a:endParaRPr>
          </a:p>
        </p:txBody>
      </p:sp>
      <p:sp>
        <p:nvSpPr>
          <p:cNvPr id="137" name="Freeform: Shape 136">
            <a:extLst>
              <a:ext uri="{FF2B5EF4-FFF2-40B4-BE49-F238E27FC236}">
                <a16:creationId xmlns:a16="http://schemas.microsoft.com/office/drawing/2014/main" id="{1DB7C82F-AB7E-4F0C-B829-FA1B9C415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9" name="Freeform: Shape 138">
            <a:extLst>
              <a:ext uri="{FF2B5EF4-FFF2-40B4-BE49-F238E27FC236}">
                <a16:creationId xmlns:a16="http://schemas.microsoft.com/office/drawing/2014/main" id="{70B66945-4967-4040-926D-DCA44313CD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24154" cy="685800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074" name="Picture 2" descr="http://karaman-design.com/gubec/restart/images/restart.jpg">
            <a:extLst>
              <a:ext uri="{FF2B5EF4-FFF2-40B4-BE49-F238E27FC236}">
                <a16:creationId xmlns:a16="http://schemas.microsoft.com/office/drawing/2014/main" id="{7CFF3CBE-FAD7-4050-B2BB-A0FB5A229CA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50" b="18450"/>
          <a:stretch/>
        </p:blipFill>
        <p:spPr bwMode="auto">
          <a:xfrm>
            <a:off x="419382" y="1985944"/>
            <a:ext cx="4047843" cy="15179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45972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8000">
        <p15:prstTrans prst="curtains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Medijska pismenost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r-HR" dirty="0"/>
              <a:t>Definicija:</a:t>
            </a:r>
          </a:p>
          <a:p>
            <a:endParaRPr lang="hr-HR" dirty="0"/>
          </a:p>
          <a:p>
            <a:pPr marL="0" indent="0">
              <a:buNone/>
            </a:pPr>
            <a:r>
              <a:rPr lang="hr-HR" b="1" dirty="0"/>
              <a:t>Medijska pismenost</a:t>
            </a:r>
            <a:r>
              <a:rPr lang="hr-HR" dirty="0"/>
              <a:t> može se definirati kao </a:t>
            </a:r>
            <a:r>
              <a:rPr lang="hr-HR" dirty="0">
                <a:solidFill>
                  <a:srgbClr val="FF0000"/>
                </a:solidFill>
              </a:rPr>
              <a:t>mogućnost pristupa</a:t>
            </a:r>
            <a:r>
              <a:rPr lang="hr-HR" dirty="0"/>
              <a:t>, </a:t>
            </a:r>
            <a:r>
              <a:rPr lang="hr-HR" dirty="0">
                <a:solidFill>
                  <a:schemeClr val="accent1">
                    <a:lumMod val="75000"/>
                  </a:schemeClr>
                </a:solidFill>
              </a:rPr>
              <a:t>analize,</a:t>
            </a:r>
            <a:r>
              <a:rPr lang="hr-HR" dirty="0"/>
              <a:t> </a:t>
            </a:r>
            <a:r>
              <a:rPr lang="hr-HR" dirty="0">
                <a:solidFill>
                  <a:srgbClr val="7030A0"/>
                </a:solidFill>
              </a:rPr>
              <a:t>kritičkog vrednovanja </a:t>
            </a:r>
            <a:r>
              <a:rPr lang="hr-HR" dirty="0"/>
              <a:t>i </a:t>
            </a:r>
            <a:r>
              <a:rPr lang="hr-HR" dirty="0">
                <a:solidFill>
                  <a:srgbClr val="00B050"/>
                </a:solidFill>
              </a:rPr>
              <a:t>stvaranja novog medijskog sadržaja</a:t>
            </a:r>
            <a:r>
              <a:rPr lang="hr-HR" dirty="0"/>
              <a:t>.</a:t>
            </a:r>
          </a:p>
          <a:p>
            <a:pPr marL="0" indent="0">
              <a:buNone/>
            </a:pPr>
            <a:r>
              <a:rPr lang="hr-HR" dirty="0"/>
              <a:t> Tri su dimenzije medijske pismenosti: </a:t>
            </a:r>
          </a:p>
          <a:p>
            <a:pPr marL="0" indent="0">
              <a:buNone/>
            </a:pPr>
            <a:r>
              <a:rPr lang="hr-HR" dirty="0"/>
              <a:t>-tehničke kompetencije i vještine,</a:t>
            </a:r>
          </a:p>
          <a:p>
            <a:pPr marL="0" indent="0">
              <a:buNone/>
            </a:pPr>
            <a:r>
              <a:rPr lang="hr-HR" dirty="0"/>
              <a:t> -praksa kritičkog razmišljanja,</a:t>
            </a:r>
          </a:p>
          <a:p>
            <a:pPr marL="0" indent="0">
              <a:buNone/>
            </a:pPr>
            <a:r>
              <a:rPr lang="hr-HR" dirty="0"/>
              <a:t>proizvodnja sadržaja.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sz="1200" dirty="0"/>
              <a:t>*Izvor: </a:t>
            </a:r>
            <a:r>
              <a:rPr lang="hr-HR" sz="1200" dirty="0">
                <a:hlinkClick r:id="rId2"/>
              </a:rPr>
              <a:t>https://hr.wikipedia.org/wiki/Medijska_pismenost</a:t>
            </a:r>
            <a:r>
              <a:rPr lang="hr-HR" sz="1200" dirty="0"/>
              <a:t>, 3. 11. 2018. 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5BE506A2-2FAB-4410-BF35-D7545E3E47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99373" y="148507"/>
            <a:ext cx="2385948" cy="1192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82872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own Arrow 7">
            <a:extLst>
              <a:ext uri="{FF2B5EF4-FFF2-40B4-BE49-F238E27FC236}">
                <a16:creationId xmlns:a16="http://schemas.microsoft.com/office/drawing/2014/main" id="{73DE2CFE-42F2-48F0-8706-5264E012B1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288521" y="381403"/>
            <a:ext cx="2200313" cy="3342508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67A1D569-8CE7-4435-B7D2-2F3BA6EEE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3857" y="1162069"/>
            <a:ext cx="2669406" cy="1781175"/>
          </a:xfrm>
        </p:spPr>
        <p:txBody>
          <a:bodyPr>
            <a:normAutofit/>
          </a:bodyPr>
          <a:lstStyle/>
          <a:p>
            <a:r>
              <a:rPr lang="hr-HR" sz="3200" dirty="0">
                <a:solidFill>
                  <a:srgbClr val="FFFFFF"/>
                </a:solidFill>
              </a:rPr>
              <a:t>Kraj</a:t>
            </a:r>
            <a:br>
              <a:rPr lang="hr-HR" sz="3200" dirty="0">
                <a:solidFill>
                  <a:srgbClr val="FFFFFF"/>
                </a:solidFill>
              </a:rPr>
            </a:br>
            <a:endParaRPr lang="hr-HR" sz="3200" dirty="0">
              <a:solidFill>
                <a:srgbClr val="FFFFFF"/>
              </a:solidFill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1D7585D-39BF-4CBE-A670-D7D9D22EF1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338" y="3236891"/>
            <a:ext cx="9846365" cy="32434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000" b="1" dirty="0"/>
              <a:t>Video:</a:t>
            </a:r>
          </a:p>
          <a:p>
            <a:pPr marL="0" indent="0">
              <a:buNone/>
            </a:pPr>
            <a:r>
              <a:rPr lang="hr-HR" dirty="0"/>
              <a:t>1. </a:t>
            </a:r>
            <a:r>
              <a:rPr lang="hr-HR" dirty="0" err="1"/>
              <a:t>Evolution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media</a:t>
            </a:r>
            <a:r>
              <a:rPr lang="hr-HR" dirty="0"/>
              <a:t> – MIL </a:t>
            </a:r>
            <a:r>
              <a:rPr lang="hr-HR" dirty="0" err="1"/>
              <a:t>project</a:t>
            </a:r>
            <a:r>
              <a:rPr lang="hr-HR" dirty="0"/>
              <a:t>:</a:t>
            </a:r>
          </a:p>
          <a:p>
            <a:pPr marL="0" indent="0">
              <a:buNone/>
            </a:pPr>
            <a:r>
              <a:rPr lang="hr-HR" dirty="0">
                <a:hlinkClick r:id="rId2"/>
              </a:rPr>
              <a:t>https://www.youtube.com/watch?v=wJkfKE-sZDg&amp;t=28s</a:t>
            </a:r>
            <a:endParaRPr lang="hr-HR" dirty="0"/>
          </a:p>
          <a:p>
            <a:pPr marL="0" indent="0">
              <a:buNone/>
            </a:pPr>
            <a:r>
              <a:rPr lang="hr-HR" dirty="0"/>
              <a:t>2. </a:t>
            </a:r>
            <a:r>
              <a:rPr lang="hr-HR" dirty="0" err="1"/>
              <a:t>Evolution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media</a:t>
            </a:r>
            <a:endParaRPr lang="hr-HR" dirty="0"/>
          </a:p>
          <a:p>
            <a:pPr marL="0" indent="0">
              <a:buNone/>
            </a:pPr>
            <a:r>
              <a:rPr lang="hr-HR">
                <a:hlinkClick r:id="rId3"/>
              </a:rPr>
              <a:t>https://www.youtube.com/watch?v=tVy76THYMDs&amp;t=9s</a:t>
            </a:r>
            <a:endParaRPr lang="hr-HR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6EEC707D-02BB-4B82-BDBB-025767017A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247466"/>
            <a:ext cx="5719354" cy="2859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5894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AFA67CD3-AB4E-4A7A-BEB8-53C445D8C4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726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07CF545F-9C2E-4446-97CD-AD92990C2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C5EF6381-ED2A-469B-A196-98DC99D005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hr-HR" dirty="0">
                <a:solidFill>
                  <a:srgbClr val="000000"/>
                </a:solidFill>
              </a:rPr>
              <a:t>Što su mediji?</a:t>
            </a:r>
          </a:p>
        </p:txBody>
      </p:sp>
      <p:sp>
        <p:nvSpPr>
          <p:cNvPr id="21" name="Freeform 62">
            <a:extLst>
              <a:ext uri="{FF2B5EF4-FFF2-40B4-BE49-F238E27FC236}">
                <a16:creationId xmlns:a16="http://schemas.microsoft.com/office/drawing/2014/main" id="{339C8D78-A644-462F-B674-F440635E5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5000"/>
                  </a:schemeClr>
                </a:gs>
                <a:gs pos="100000">
                  <a:schemeClr val="bg2">
                    <a:lumMod val="8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5BE506A2-2FAB-4410-BF35-D7545E3E47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349" y="2523642"/>
            <a:ext cx="3661831" cy="1830915"/>
          </a:xfrm>
          <a:prstGeom prst="rect">
            <a:avLst/>
          </a:prstGeom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766B726-59CE-4FD5-B2E2-06418F6400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5369" y="2257006"/>
            <a:ext cx="5767282" cy="363928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hr-HR" sz="3200" dirty="0">
              <a:solidFill>
                <a:srgbClr val="000000"/>
              </a:solidFill>
              <a:latin typeface="+mj-lt"/>
            </a:endParaRPr>
          </a:p>
          <a:p>
            <a:r>
              <a:rPr lang="hr-HR" sz="3200" dirty="0">
                <a:solidFill>
                  <a:srgbClr val="000000"/>
                </a:solidFill>
                <a:latin typeface="+mj-lt"/>
              </a:rPr>
              <a:t>Lat. </a:t>
            </a:r>
            <a:r>
              <a:rPr lang="hr-HR" sz="3200" b="1" i="1" dirty="0" err="1">
                <a:solidFill>
                  <a:srgbClr val="000000"/>
                </a:solidFill>
                <a:latin typeface="+mj-lt"/>
              </a:rPr>
              <a:t>medium</a:t>
            </a:r>
            <a:r>
              <a:rPr lang="hr-HR" sz="3200" dirty="0">
                <a:solidFill>
                  <a:srgbClr val="000000"/>
                </a:solidFill>
                <a:latin typeface="+mj-lt"/>
              </a:rPr>
              <a:t> -značenje?</a:t>
            </a:r>
          </a:p>
          <a:p>
            <a:r>
              <a:rPr lang="hr-HR" sz="3200" dirty="0">
                <a:solidFill>
                  <a:srgbClr val="000000"/>
                </a:solidFill>
                <a:latin typeface="+mj-lt"/>
              </a:rPr>
              <a:t>Prevedi: </a:t>
            </a:r>
            <a:r>
              <a:rPr lang="hr-HR" sz="3200" b="1" i="1" dirty="0">
                <a:solidFill>
                  <a:srgbClr val="000000"/>
                </a:solidFill>
                <a:latin typeface="+mj-lt"/>
              </a:rPr>
              <a:t>In </a:t>
            </a:r>
            <a:r>
              <a:rPr lang="hr-HR" sz="3200" b="1" i="1" dirty="0" err="1">
                <a:solidFill>
                  <a:srgbClr val="000000"/>
                </a:solidFill>
                <a:latin typeface="+mj-lt"/>
              </a:rPr>
              <a:t>medias</a:t>
            </a:r>
            <a:r>
              <a:rPr lang="hr-HR" sz="3200" b="1" i="1" dirty="0">
                <a:solidFill>
                  <a:srgbClr val="000000"/>
                </a:solidFill>
                <a:latin typeface="+mj-lt"/>
              </a:rPr>
              <a:t> </a:t>
            </a:r>
            <a:r>
              <a:rPr lang="hr-HR" sz="3200" b="1" i="1" dirty="0" err="1">
                <a:solidFill>
                  <a:srgbClr val="000000"/>
                </a:solidFill>
                <a:latin typeface="+mj-lt"/>
              </a:rPr>
              <a:t>res</a:t>
            </a:r>
            <a:endParaRPr lang="hr-HR" sz="3200" b="1" i="1" dirty="0">
              <a:solidFill>
                <a:srgbClr val="000000"/>
              </a:solidFill>
              <a:latin typeface="+mj-lt"/>
            </a:endParaRPr>
          </a:p>
          <a:p>
            <a:r>
              <a:rPr lang="hr-HR" sz="3200" dirty="0">
                <a:solidFill>
                  <a:srgbClr val="000000"/>
                </a:solidFill>
                <a:latin typeface="+mj-lt"/>
              </a:rPr>
              <a:t>Naziv projekta: </a:t>
            </a:r>
            <a:r>
              <a:rPr lang="hr-HR" sz="3200" b="1" i="1" dirty="0">
                <a:solidFill>
                  <a:srgbClr val="000000"/>
                </a:solidFill>
                <a:latin typeface="+mj-lt"/>
              </a:rPr>
              <a:t>In </a:t>
            </a:r>
            <a:r>
              <a:rPr lang="hr-HR" sz="3200" b="1" i="1" dirty="0" err="1">
                <a:solidFill>
                  <a:srgbClr val="000000"/>
                </a:solidFill>
                <a:latin typeface="+mj-lt"/>
              </a:rPr>
              <a:t>Medias</a:t>
            </a:r>
            <a:r>
              <a:rPr lang="hr-HR" sz="3200" b="1" i="1" dirty="0">
                <a:solidFill>
                  <a:srgbClr val="000000"/>
                </a:solidFill>
                <a:latin typeface="+mj-lt"/>
              </a:rPr>
              <a:t> </a:t>
            </a:r>
            <a:r>
              <a:rPr lang="hr-HR" sz="3200" b="1" i="1" dirty="0" err="1">
                <a:solidFill>
                  <a:srgbClr val="000000"/>
                </a:solidFill>
                <a:latin typeface="+mj-lt"/>
              </a:rPr>
              <a:t>ReStart</a:t>
            </a:r>
            <a:endParaRPr lang="hr-HR" sz="3200" b="1" i="1" dirty="0">
              <a:solidFill>
                <a:srgbClr val="0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06424262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19">
            <a:extLst>
              <a:ext uri="{FF2B5EF4-FFF2-40B4-BE49-F238E27FC236}">
                <a16:creationId xmlns:a16="http://schemas.microsoft.com/office/drawing/2014/main" id="{DEE5C6BA-FE2A-4C38-8D88-E70C06E54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08905" y="3726"/>
            <a:ext cx="648309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7" name="Picture 21">
            <a:extLst>
              <a:ext uri="{FF2B5EF4-FFF2-40B4-BE49-F238E27FC236}">
                <a16:creationId xmlns:a16="http://schemas.microsoft.com/office/drawing/2014/main" id="{53E66F28-0926-4CFB-BDAB-646CAB184C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24" name="Freeform 60">
            <a:extLst>
              <a:ext uri="{FF2B5EF4-FFF2-40B4-BE49-F238E27FC236}">
                <a16:creationId xmlns:a16="http://schemas.microsoft.com/office/drawing/2014/main" id="{DE9FA85F-F0FB-4952-A05F-04CC67B18E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3099" y="1"/>
            <a:ext cx="3960192" cy="2251543"/>
          </a:xfrm>
          <a:custGeom>
            <a:avLst/>
            <a:gdLst>
              <a:gd name="connsiteX0" fmla="*/ 20753 w 3960192"/>
              <a:gd name="connsiteY0" fmla="*/ 0 h 2251543"/>
              <a:gd name="connsiteX1" fmla="*/ 3939439 w 3960192"/>
              <a:gd name="connsiteY1" fmla="*/ 0 h 2251543"/>
              <a:gd name="connsiteX2" fmla="*/ 3949969 w 3960192"/>
              <a:gd name="connsiteY2" fmla="*/ 68994 h 2251543"/>
              <a:gd name="connsiteX3" fmla="*/ 3960192 w 3960192"/>
              <a:gd name="connsiteY3" fmla="*/ 271447 h 2251543"/>
              <a:gd name="connsiteX4" fmla="*/ 1980096 w 3960192"/>
              <a:gd name="connsiteY4" fmla="*/ 2251543 h 2251543"/>
              <a:gd name="connsiteX5" fmla="*/ 0 w 3960192"/>
              <a:gd name="connsiteY5" fmla="*/ 271447 h 2251543"/>
              <a:gd name="connsiteX6" fmla="*/ 10223 w 3960192"/>
              <a:gd name="connsiteY6" fmla="*/ 68994 h 2251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960192" h="2251543">
                <a:moveTo>
                  <a:pt x="20753" y="0"/>
                </a:moveTo>
                <a:lnTo>
                  <a:pt x="3939439" y="0"/>
                </a:lnTo>
                <a:lnTo>
                  <a:pt x="3949969" y="68994"/>
                </a:lnTo>
                <a:cubicBezTo>
                  <a:pt x="3956729" y="135559"/>
                  <a:pt x="3960192" y="203099"/>
                  <a:pt x="3960192" y="271447"/>
                </a:cubicBezTo>
                <a:cubicBezTo>
                  <a:pt x="3960192" y="1365024"/>
                  <a:pt x="3073673" y="2251543"/>
                  <a:pt x="1980096" y="2251543"/>
                </a:cubicBezTo>
                <a:cubicBezTo>
                  <a:pt x="886519" y="2251543"/>
                  <a:pt x="0" y="1365024"/>
                  <a:pt x="0" y="271447"/>
                </a:cubicBezTo>
                <a:cubicBezTo>
                  <a:pt x="0" y="203099"/>
                  <a:pt x="3463" y="135559"/>
                  <a:pt x="10223" y="68994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12F9045D-FA1E-4910-9A0C-A86B40FF0AE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</a:blip>
          <a:srcRect l="7995" r="4802" b="3"/>
          <a:stretch/>
        </p:blipFill>
        <p:spPr>
          <a:xfrm>
            <a:off x="6990327" y="3725"/>
            <a:ext cx="2723321" cy="1561425"/>
          </a:xfrm>
          <a:custGeom>
            <a:avLst/>
            <a:gdLst>
              <a:gd name="connsiteX0" fmla="*/ 21954 w 3674754"/>
              <a:gd name="connsiteY0" fmla="*/ 0 h 2106932"/>
              <a:gd name="connsiteX1" fmla="*/ 3652800 w 3674754"/>
              <a:gd name="connsiteY1" fmla="*/ 0 h 2106932"/>
              <a:gd name="connsiteX2" fmla="*/ 3665268 w 3674754"/>
              <a:gd name="connsiteY2" fmla="*/ 81694 h 2106932"/>
              <a:gd name="connsiteX3" fmla="*/ 3674754 w 3674754"/>
              <a:gd name="connsiteY3" fmla="*/ 269555 h 2106932"/>
              <a:gd name="connsiteX4" fmla="*/ 1837377 w 3674754"/>
              <a:gd name="connsiteY4" fmla="*/ 2106932 h 2106932"/>
              <a:gd name="connsiteX5" fmla="*/ 0 w 3674754"/>
              <a:gd name="connsiteY5" fmla="*/ 269555 h 2106932"/>
              <a:gd name="connsiteX6" fmla="*/ 9486 w 3674754"/>
              <a:gd name="connsiteY6" fmla="*/ 81694 h 2106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674754" h="2106932">
                <a:moveTo>
                  <a:pt x="21954" y="0"/>
                </a:moveTo>
                <a:lnTo>
                  <a:pt x="3652800" y="0"/>
                </a:lnTo>
                <a:lnTo>
                  <a:pt x="3665268" y="81694"/>
                </a:lnTo>
                <a:cubicBezTo>
                  <a:pt x="3671541" y="143461"/>
                  <a:pt x="3674754" y="206133"/>
                  <a:pt x="3674754" y="269555"/>
                </a:cubicBezTo>
                <a:cubicBezTo>
                  <a:pt x="3674754" y="1284311"/>
                  <a:pt x="2852132" y="2106932"/>
                  <a:pt x="1837377" y="2106932"/>
                </a:cubicBezTo>
                <a:cubicBezTo>
                  <a:pt x="822622" y="2106932"/>
                  <a:pt x="0" y="1284311"/>
                  <a:pt x="0" y="269555"/>
                </a:cubicBezTo>
                <a:cubicBezTo>
                  <a:pt x="0" y="206133"/>
                  <a:pt x="3214" y="143461"/>
                  <a:pt x="9486" y="81694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8979A68-E5C3-4326-9616-DA827E273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2421682"/>
            <a:ext cx="4977578" cy="363928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hr-HR" sz="3200" dirty="0">
                <a:solidFill>
                  <a:srgbClr val="000000"/>
                </a:solidFill>
              </a:rPr>
              <a:t>Mediji su:</a:t>
            </a:r>
          </a:p>
          <a:p>
            <a:pPr marL="0" indent="0">
              <a:buNone/>
            </a:pPr>
            <a:r>
              <a:rPr lang="hr-HR" sz="3200" dirty="0">
                <a:solidFill>
                  <a:srgbClr val="000000"/>
                </a:solidFill>
              </a:rPr>
              <a:t>- komunikacijska i informacijska sredstva putem kojih se javno šalju ili primaju informacije, sadržaji i poruke.</a:t>
            </a:r>
          </a:p>
        </p:txBody>
      </p:sp>
      <p:sp>
        <p:nvSpPr>
          <p:cNvPr id="26" name="Freeform 68">
            <a:extLst>
              <a:ext uri="{FF2B5EF4-FFF2-40B4-BE49-F238E27FC236}">
                <a16:creationId xmlns:a16="http://schemas.microsoft.com/office/drawing/2014/main" id="{FEBD362A-CC27-47D9-8FC3-A5E91BA07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35296" y="2922177"/>
            <a:ext cx="4956705" cy="3945299"/>
          </a:xfrm>
          <a:custGeom>
            <a:avLst/>
            <a:gdLst>
              <a:gd name="connsiteX0" fmla="*/ 2718646 w 4956705"/>
              <a:gd name="connsiteY0" fmla="*/ 0 h 3945299"/>
              <a:gd name="connsiteX1" fmla="*/ 4816486 w 4956705"/>
              <a:gd name="connsiteY1" fmla="*/ 989335 h 3945299"/>
              <a:gd name="connsiteX2" fmla="*/ 4956705 w 4956705"/>
              <a:gd name="connsiteY2" fmla="*/ 1176848 h 3945299"/>
              <a:gd name="connsiteX3" fmla="*/ 4956705 w 4956705"/>
              <a:gd name="connsiteY3" fmla="*/ 3945299 h 3945299"/>
              <a:gd name="connsiteX4" fmla="*/ 294783 w 4956705"/>
              <a:gd name="connsiteY4" fmla="*/ 3945299 h 3945299"/>
              <a:gd name="connsiteX5" fmla="*/ 213645 w 4956705"/>
              <a:gd name="connsiteY5" fmla="*/ 3776866 h 3945299"/>
              <a:gd name="connsiteX6" fmla="*/ 0 w 4956705"/>
              <a:gd name="connsiteY6" fmla="*/ 2718646 h 3945299"/>
              <a:gd name="connsiteX7" fmla="*/ 2718646 w 4956705"/>
              <a:gd name="connsiteY7" fmla="*/ 0 h 3945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56705" h="3945299">
                <a:moveTo>
                  <a:pt x="2718646" y="0"/>
                </a:moveTo>
                <a:cubicBezTo>
                  <a:pt x="3563221" y="0"/>
                  <a:pt x="4317846" y="385123"/>
                  <a:pt x="4816486" y="989335"/>
                </a:cubicBezTo>
                <a:lnTo>
                  <a:pt x="4956705" y="1176848"/>
                </a:lnTo>
                <a:lnTo>
                  <a:pt x="4956705" y="3945299"/>
                </a:lnTo>
                <a:lnTo>
                  <a:pt x="294783" y="3945299"/>
                </a:lnTo>
                <a:lnTo>
                  <a:pt x="213645" y="3776866"/>
                </a:lnTo>
                <a:cubicBezTo>
                  <a:pt x="76074" y="3451612"/>
                  <a:pt x="0" y="3094013"/>
                  <a:pt x="0" y="2718646"/>
                </a:cubicBezTo>
                <a:cubicBezTo>
                  <a:pt x="0" y="1217179"/>
                  <a:pt x="1217179" y="0"/>
                  <a:pt x="271864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E20205E1-417C-40BD-AD9E-172F3D85FDA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alphaModFix/>
          </a:blip>
          <a:srcRect l="1792" r="7672" b="-2"/>
          <a:stretch/>
        </p:blipFill>
        <p:spPr>
          <a:xfrm>
            <a:off x="7308641" y="3004192"/>
            <a:ext cx="4792674" cy="3781268"/>
          </a:xfrm>
          <a:custGeom>
            <a:avLst/>
            <a:gdLst>
              <a:gd name="connsiteX0" fmla="*/ 2554615 w 4792674"/>
              <a:gd name="connsiteY0" fmla="*/ 0 h 3781268"/>
              <a:gd name="connsiteX1" fmla="*/ 4672942 w 4792674"/>
              <a:gd name="connsiteY1" fmla="*/ 1126306 h 3781268"/>
              <a:gd name="connsiteX2" fmla="*/ 4792674 w 4792674"/>
              <a:gd name="connsiteY2" fmla="*/ 1323391 h 3781268"/>
              <a:gd name="connsiteX3" fmla="*/ 4792674 w 4792674"/>
              <a:gd name="connsiteY3" fmla="*/ 3781268 h 3781268"/>
              <a:gd name="connsiteX4" fmla="*/ 313779 w 4792674"/>
              <a:gd name="connsiteY4" fmla="*/ 3781268 h 3781268"/>
              <a:gd name="connsiteX5" fmla="*/ 308328 w 4792674"/>
              <a:gd name="connsiteY5" fmla="*/ 3772297 h 3781268"/>
              <a:gd name="connsiteX6" fmla="*/ 0 w 4792674"/>
              <a:gd name="connsiteY6" fmla="*/ 2554615 h 3781268"/>
              <a:gd name="connsiteX7" fmla="*/ 2554615 w 4792674"/>
              <a:gd name="connsiteY7" fmla="*/ 0 h 37812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792674" h="3781268">
                <a:moveTo>
                  <a:pt x="2554615" y="0"/>
                </a:moveTo>
                <a:cubicBezTo>
                  <a:pt x="3436412" y="0"/>
                  <a:pt x="4213859" y="446774"/>
                  <a:pt x="4672942" y="1126306"/>
                </a:cubicBezTo>
                <a:lnTo>
                  <a:pt x="4792674" y="1323391"/>
                </a:lnTo>
                <a:lnTo>
                  <a:pt x="4792674" y="3781268"/>
                </a:lnTo>
                <a:lnTo>
                  <a:pt x="313779" y="3781268"/>
                </a:lnTo>
                <a:lnTo>
                  <a:pt x="308328" y="3772297"/>
                </a:lnTo>
                <a:cubicBezTo>
                  <a:pt x="111694" y="3410325"/>
                  <a:pt x="0" y="2995514"/>
                  <a:pt x="0" y="2554615"/>
                </a:cubicBezTo>
                <a:cubicBezTo>
                  <a:pt x="0" y="1143740"/>
                  <a:pt x="1143740" y="0"/>
                  <a:pt x="2554615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2" name="AutoShape 2" descr="Slikovni rezultat za talking trumpe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4671" y="89980"/>
            <a:ext cx="2793571" cy="2327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866598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8FAB5A1-C869-4530-A90B-071261EAD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Današnji mediji</a:t>
            </a:r>
          </a:p>
        </p:txBody>
      </p:sp>
      <p:pic>
        <p:nvPicPr>
          <p:cNvPr id="1026" name="Picture 2" descr="Slikovni rezultat za radio">
            <a:extLst>
              <a:ext uri="{FF2B5EF4-FFF2-40B4-BE49-F238E27FC236}">
                <a16:creationId xmlns:a16="http://schemas.microsoft.com/office/drawing/2014/main" id="{B6B2E5C2-5271-4ABC-A112-9A7B2EB95C9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213" y="1285875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likovni rezultat za movie icon">
            <a:extLst>
              <a:ext uri="{FF2B5EF4-FFF2-40B4-BE49-F238E27FC236}">
                <a16:creationId xmlns:a16="http://schemas.microsoft.com/office/drawing/2014/main" id="{DA0F153B-F8AA-4974-AE1A-D2629196BC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2728" y="1285875"/>
            <a:ext cx="1816075" cy="1885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Slikovni rezultat za tv icon">
            <a:extLst>
              <a:ext uri="{FF2B5EF4-FFF2-40B4-BE49-F238E27FC236}">
                <a16:creationId xmlns:a16="http://schemas.microsoft.com/office/drawing/2014/main" id="{AC1E61F5-E996-49E2-A917-058B3361E8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8790" y="1335485"/>
            <a:ext cx="2085975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Slikovni rezultat za the internet">
            <a:extLst>
              <a:ext uri="{FF2B5EF4-FFF2-40B4-BE49-F238E27FC236}">
                <a16:creationId xmlns:a16="http://schemas.microsoft.com/office/drawing/2014/main" id="{71B6C263-F3D8-4CD3-B903-659AD20376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4765" y="1640285"/>
            <a:ext cx="2895600" cy="1581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Slikovni rezultat za theatre icon">
            <a:extLst>
              <a:ext uri="{FF2B5EF4-FFF2-40B4-BE49-F238E27FC236}">
                <a16:creationId xmlns:a16="http://schemas.microsoft.com/office/drawing/2014/main" id="{D7D67035-D65A-4BC2-A0C4-C2A0028F2A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231209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Slikovni rezultat za book icon">
            <a:extLst>
              <a:ext uri="{FF2B5EF4-FFF2-40B4-BE49-F238E27FC236}">
                <a16:creationId xmlns:a16="http://schemas.microsoft.com/office/drawing/2014/main" id="{164E6F3B-9988-4E67-B222-7868F2A24A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9202" y="4496595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Slikovni rezultat za newspapers icon">
            <a:extLst>
              <a:ext uri="{FF2B5EF4-FFF2-40B4-BE49-F238E27FC236}">
                <a16:creationId xmlns:a16="http://schemas.microsoft.com/office/drawing/2014/main" id="{1F1862D9-E755-435E-A953-076BF1C5EB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8818" y="434830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Slikovni rezultat za billboard icon">
            <a:extLst>
              <a:ext uri="{FF2B5EF4-FFF2-40B4-BE49-F238E27FC236}">
                <a16:creationId xmlns:a16="http://schemas.microsoft.com/office/drawing/2014/main" id="{6CACF254-79E1-4773-A5A9-4FD4EBF84E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7886" y="4321549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utoShape 2" descr="Slikovni rezultat za talking trumpe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06327247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>
            <a:extLst>
              <a:ext uri="{FF2B5EF4-FFF2-40B4-BE49-F238E27FC236}">
                <a16:creationId xmlns:a16="http://schemas.microsoft.com/office/drawing/2014/main" id="{C7A5DFAF-4B2C-41FE-BC55-08C380F939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524001"/>
            <a:ext cx="2667000" cy="176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2F2422CD-3000-47B8-BDA4-DBE6FDF9A9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429001"/>
            <a:ext cx="4724400" cy="1063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>
            <a:extLst>
              <a:ext uri="{FF2B5EF4-FFF2-40B4-BE49-F238E27FC236}">
                <a16:creationId xmlns:a16="http://schemas.microsoft.com/office/drawing/2014/main" id="{E1C9DA96-9249-4A03-8A5D-E5B83A1A2E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1905000"/>
            <a:ext cx="1981200" cy="1589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>
            <a:extLst>
              <a:ext uri="{FF2B5EF4-FFF2-40B4-BE49-F238E27FC236}">
                <a16:creationId xmlns:a16="http://schemas.microsoft.com/office/drawing/2014/main" id="{F10D912C-2CDC-4A42-B67A-5E409F7DC3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00" y="2514600"/>
            <a:ext cx="8382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>
            <a:extLst>
              <a:ext uri="{FF2B5EF4-FFF2-40B4-BE49-F238E27FC236}">
                <a16:creationId xmlns:a16="http://schemas.microsoft.com/office/drawing/2014/main" id="{91230618-4A98-4AA9-BE40-7ECEC70689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2438400"/>
            <a:ext cx="16002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8">
            <a:extLst>
              <a:ext uri="{FF2B5EF4-FFF2-40B4-BE49-F238E27FC236}">
                <a16:creationId xmlns:a16="http://schemas.microsoft.com/office/drawing/2014/main" id="{63D218C2-CCA7-458F-B7E3-9673DE1A9A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1" y="4495800"/>
            <a:ext cx="2105025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7" name="Picture 9">
            <a:extLst>
              <a:ext uri="{FF2B5EF4-FFF2-40B4-BE49-F238E27FC236}">
                <a16:creationId xmlns:a16="http://schemas.microsoft.com/office/drawing/2014/main" id="{DC4A5426-919C-4FB2-9FB1-09042996D7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3962400"/>
            <a:ext cx="2438400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8" name="Picture 10">
            <a:extLst>
              <a:ext uri="{FF2B5EF4-FFF2-40B4-BE49-F238E27FC236}">
                <a16:creationId xmlns:a16="http://schemas.microsoft.com/office/drawing/2014/main" id="{47ECE6D9-B0C4-4FB9-836C-67317B4A3F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609601"/>
            <a:ext cx="1371600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9" name="Picture 11">
            <a:extLst>
              <a:ext uri="{FF2B5EF4-FFF2-40B4-BE49-F238E27FC236}">
                <a16:creationId xmlns:a16="http://schemas.microsoft.com/office/drawing/2014/main" id="{9695D8F2-C9A1-48DB-A56A-54E2ACC140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5334001"/>
            <a:ext cx="1981200" cy="1204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0" name="Picture 12">
            <a:extLst>
              <a:ext uri="{FF2B5EF4-FFF2-40B4-BE49-F238E27FC236}">
                <a16:creationId xmlns:a16="http://schemas.microsoft.com/office/drawing/2014/main" id="{795B487A-6FA5-450D-8220-E2E3F88881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6800" y="1524000"/>
            <a:ext cx="17335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1" name="Picture 13">
            <a:extLst>
              <a:ext uri="{FF2B5EF4-FFF2-40B4-BE49-F238E27FC236}">
                <a16:creationId xmlns:a16="http://schemas.microsoft.com/office/drawing/2014/main" id="{5000FDA6-103E-40E5-82CA-37380AD519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1143000"/>
            <a:ext cx="2057400" cy="1239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2" name="Picture 14">
            <a:extLst>
              <a:ext uri="{FF2B5EF4-FFF2-40B4-BE49-F238E27FC236}">
                <a16:creationId xmlns:a16="http://schemas.microsoft.com/office/drawing/2014/main" id="{DC42D7C5-B6CF-4BC1-8C15-55153B1C45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0200" y="225426"/>
            <a:ext cx="19812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3" name="Picture 15">
            <a:extLst>
              <a:ext uri="{FF2B5EF4-FFF2-40B4-BE49-F238E27FC236}">
                <a16:creationId xmlns:a16="http://schemas.microsoft.com/office/drawing/2014/main" id="{EBF2A898-8523-4178-94A5-7798A657B4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4953000"/>
            <a:ext cx="2590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4" name="Picture 16">
            <a:extLst>
              <a:ext uri="{FF2B5EF4-FFF2-40B4-BE49-F238E27FC236}">
                <a16:creationId xmlns:a16="http://schemas.microsoft.com/office/drawing/2014/main" id="{CA8A21C3-57BD-4D51-A674-869F744AF3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5334000"/>
            <a:ext cx="2438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65" name="Text Box 17">
            <a:extLst>
              <a:ext uri="{FF2B5EF4-FFF2-40B4-BE49-F238E27FC236}">
                <a16:creationId xmlns:a16="http://schemas.microsoft.com/office/drawing/2014/main" id="{0EA01F97-E5CD-4533-B04D-D68B3BCA06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297180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sr-Latn-RS" altLang="sr-Latn-RS" sz="2400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66" name="Text Box 18">
            <a:extLst>
              <a:ext uri="{FF2B5EF4-FFF2-40B4-BE49-F238E27FC236}">
                <a16:creationId xmlns:a16="http://schemas.microsoft.com/office/drawing/2014/main" id="{8B000510-0E1B-4A2E-81F4-5A892396EB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0525" y="316547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sr-Latn-RS" altLang="sr-Latn-RS" sz="2400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2068" name="Picture 20">
            <a:extLst>
              <a:ext uri="{FF2B5EF4-FFF2-40B4-BE49-F238E27FC236}">
                <a16:creationId xmlns:a16="http://schemas.microsoft.com/office/drawing/2014/main" id="{98696E9B-1241-4F45-BB5A-61211D94A6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352801"/>
            <a:ext cx="2438400" cy="145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69" name="Rectangle 21">
            <a:extLst>
              <a:ext uri="{FF2B5EF4-FFF2-40B4-BE49-F238E27FC236}">
                <a16:creationId xmlns:a16="http://schemas.microsoft.com/office/drawing/2014/main" id="{1F5EB887-C571-4968-BEA4-4BE27CC05DC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0"/>
            <a:ext cx="7620000" cy="1143000"/>
          </a:xfrm>
        </p:spPr>
        <p:txBody>
          <a:bodyPr/>
          <a:lstStyle/>
          <a:p>
            <a:pPr algn="l"/>
            <a:r>
              <a:rPr lang="hr-HR" altLang="sr-Latn-RS" b="1" u="sng" dirty="0">
                <a:solidFill>
                  <a:schemeClr val="tx1"/>
                </a:solidFill>
              </a:rPr>
              <a:t>Neki primjeri medija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9E90EB45-EEE9-4563-8179-65EF62AE09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E4E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69B2C10E-78D2-45D5-A0BA-7A446E5477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6433" y="2085975"/>
            <a:ext cx="5372100" cy="2686050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23D0EF74-AD1E-4FD9-914D-8EC9058EB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Rezervirano mjesto sadržaja 3">
            <a:extLst>
              <a:ext uri="{FF2B5EF4-FFF2-40B4-BE49-F238E27FC236}">
                <a16:creationId xmlns:a16="http://schemas.microsoft.com/office/drawing/2014/main" id="{2B164C60-9FBA-49FF-B907-33BEF921B48F}"/>
              </a:ext>
            </a:extLst>
          </p:cNvPr>
          <p:cNvPicPr>
            <a:picLocks/>
          </p:cNvPicPr>
          <p:nvPr/>
        </p:nvPicPr>
        <p:blipFill rotWithShape="1">
          <a:blip r:embed="rId3"/>
          <a:srcRect l="572" r="6492" b="-1"/>
          <a:stretch/>
        </p:blipFill>
        <p:spPr>
          <a:xfrm>
            <a:off x="643466" y="1297445"/>
            <a:ext cx="5372099" cy="4263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213903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3C5CD0C-E8D2-4DEC-9686-0CBD0322A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graphicFrame>
        <p:nvGraphicFramePr>
          <p:cNvPr id="7" name="Rezervirano mjesto sadržaja 6">
            <a:extLst>
              <a:ext uri="{FF2B5EF4-FFF2-40B4-BE49-F238E27FC236}">
                <a16:creationId xmlns:a16="http://schemas.microsoft.com/office/drawing/2014/main" id="{AB95CE50-A717-44AE-AE71-93DCEA766D0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0130225"/>
              </p:ext>
            </p:extLst>
          </p:nvPr>
        </p:nvGraphicFramePr>
        <p:xfrm>
          <a:off x="379412" y="226270"/>
          <a:ext cx="8534400" cy="6618478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4267200">
                  <a:extLst>
                    <a:ext uri="{9D8B030D-6E8A-4147-A177-3AD203B41FA5}">
                      <a16:colId xmlns:a16="http://schemas.microsoft.com/office/drawing/2014/main" val="680440515"/>
                    </a:ext>
                  </a:extLst>
                </a:gridCol>
                <a:gridCol w="4267200">
                  <a:extLst>
                    <a:ext uri="{9D8B030D-6E8A-4147-A177-3AD203B41FA5}">
                      <a16:colId xmlns:a16="http://schemas.microsoft.com/office/drawing/2014/main" val="3252255819"/>
                    </a:ext>
                  </a:extLst>
                </a:gridCol>
              </a:tblGrid>
              <a:tr h="352944">
                <a:tc>
                  <a:txBody>
                    <a:bodyPr/>
                    <a:lstStyle/>
                    <a:p>
                      <a:r>
                        <a:rPr lang="hr-HR" dirty="0"/>
                        <a:t>Tradicionalni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Moderni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1828021"/>
                  </a:ext>
                </a:extLst>
              </a:tr>
              <a:tr h="6033621">
                <a:tc>
                  <a:txBody>
                    <a:bodyPr/>
                    <a:lstStyle/>
                    <a:p>
                      <a:r>
                        <a:rPr lang="hr-HR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Predindustrijsko doba:</a:t>
                      </a:r>
                    </a:p>
                    <a:p>
                      <a:r>
                        <a:rPr lang="hr-HR" sz="180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Prvi izumi: vatra, kotač,</a:t>
                      </a:r>
                      <a:r>
                        <a:rPr lang="hr-HR" sz="1800" b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jezik</a:t>
                      </a:r>
                      <a:r>
                        <a:rPr lang="hr-HR" sz="180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r>
                        <a:rPr lang="hr-HR" sz="180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PISMO:</a:t>
                      </a:r>
                    </a:p>
                    <a:p>
                      <a:r>
                        <a:rPr lang="hr-HR" sz="180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-pećinski crteži, hijeroglifi, glinene pločice (klinasto pismo), papirusni svitci – 1. knjige</a:t>
                      </a:r>
                    </a:p>
                    <a:p>
                      <a:r>
                        <a:rPr lang="hr-HR" sz="180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hr-HR" sz="180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Primjeri: Rimski Acta diurna (130 p. K.)</a:t>
                      </a:r>
                    </a:p>
                    <a:p>
                      <a:r>
                        <a:rPr lang="hr-HR" sz="1800" kern="120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Dibao</a:t>
                      </a:r>
                      <a:r>
                        <a:rPr lang="hr-HR" sz="180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 Kini, </a:t>
                      </a:r>
                      <a:r>
                        <a:rPr lang="hr-HR" sz="1800" kern="120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Majansko</a:t>
                      </a:r>
                      <a:r>
                        <a:rPr lang="hr-HR" sz="180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znakovno pismo, drvene preše (žigovi 220 </a:t>
                      </a:r>
                      <a:r>
                        <a:rPr lang="hr-HR" sz="1800" kern="120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g.n.e</a:t>
                      </a:r>
                      <a:r>
                        <a:rPr lang="hr-HR" sz="180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.)</a:t>
                      </a:r>
                    </a:p>
                    <a:p>
                      <a:endParaRPr lang="hr-HR" sz="1800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hr-HR" sz="180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Izum tiskarskog stroja (1455. – Gutenberg – 1. tiskana knjiga - Biblija) – knjige</a:t>
                      </a:r>
                    </a:p>
                    <a:p>
                      <a:endParaRPr lang="hr-HR" sz="1800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hr-H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hr-HR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Industrijsko doba (1700. – 1930)</a:t>
                      </a:r>
                    </a:p>
                    <a:p>
                      <a:r>
                        <a:rPr lang="hr-H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hr-H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Fotoaparat</a:t>
                      </a:r>
                    </a:p>
                    <a:p>
                      <a:r>
                        <a:rPr lang="hr-H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Telegraf</a:t>
                      </a:r>
                    </a:p>
                    <a:p>
                      <a:r>
                        <a:rPr lang="hr-H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Telefon (1876.)</a:t>
                      </a:r>
                    </a:p>
                    <a:p>
                      <a:r>
                        <a:rPr lang="hr-HR" dirty="0"/>
                        <a:t>Pokretne slike - film (1900.)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Elektronička revolucija 1930. – 1980.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Tranzistorski radio 1930.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Televizija 1941.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Elektomehaničko</a:t>
                      </a:r>
                      <a:r>
                        <a:rPr lang="hr-H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računalo 1936.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Elektroničko računalo (</a:t>
                      </a:r>
                      <a:r>
                        <a:rPr lang="hr-HR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Colossus</a:t>
                      </a:r>
                      <a:r>
                        <a:rPr lang="hr-H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– 1943.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Računalo Apple 1  - prvo korisničko računalo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Novo informacijsko doba – Digitalno doba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Internet  1990. –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Google – 1997.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Skype 2003.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Digitalni mediji – društvene mreže 2002. -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hr-HR" sz="18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Video blogovi, portali, </a:t>
                      </a:r>
                      <a:r>
                        <a:rPr lang="hr-HR" sz="1800" dirty="0" err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Youtube</a:t>
                      </a:r>
                      <a:endParaRPr lang="hr-HR" sz="1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Informacijsko – komunikacijska tehnologija: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-laptop (1980.), </a:t>
                      </a:r>
                      <a:r>
                        <a:rPr lang="hr-HR" sz="1800" dirty="0" err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tablet</a:t>
                      </a:r>
                      <a:r>
                        <a:rPr lang="hr-HR" sz="18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(1993.), pametni telefoni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7641226"/>
                  </a:ext>
                </a:extLst>
              </a:tr>
            </a:tbl>
          </a:graphicData>
        </a:graphic>
      </p:graphicFrame>
      <p:pic>
        <p:nvPicPr>
          <p:cNvPr id="8" name="Slika 7">
            <a:extLst>
              <a:ext uri="{FF2B5EF4-FFF2-40B4-BE49-F238E27FC236}">
                <a16:creationId xmlns:a16="http://schemas.microsoft.com/office/drawing/2014/main" id="{2FEF9593-3DA2-4290-AD22-AF7928498E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13812" y="4663727"/>
            <a:ext cx="2917554" cy="1458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8805047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Pismenost podrazumijeva: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/>
              <a:t>- tehničke kompetencije i vještine</a:t>
            </a:r>
          </a:p>
          <a:p>
            <a:pPr>
              <a:buFontTx/>
              <a:buChar char="-"/>
            </a:pPr>
            <a:r>
              <a:rPr lang="hr-HR" dirty="0"/>
              <a:t>razumijevanje sadržaja</a:t>
            </a:r>
          </a:p>
          <a:p>
            <a:pPr>
              <a:buFontTx/>
              <a:buChar char="-"/>
            </a:pPr>
            <a:r>
              <a:rPr lang="hr-HR" dirty="0"/>
              <a:t>stvaranje sadržaja</a:t>
            </a:r>
          </a:p>
          <a:p>
            <a:pPr>
              <a:buFontTx/>
              <a:buChar char="-"/>
            </a:pPr>
            <a:endParaRPr lang="hr-HR" dirty="0"/>
          </a:p>
          <a:p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4443" y="2568918"/>
            <a:ext cx="6913700" cy="26098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9729" y="5178768"/>
            <a:ext cx="2316854" cy="1156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26392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AFA67CD3-AB4E-4A7A-BEB8-53C445D8C4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726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07CF545F-9C2E-4446-97CD-AD92990C2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C5EF6381-ED2A-469B-A196-98DC99D005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8130" y="184549"/>
            <a:ext cx="6473959" cy="1454051"/>
          </a:xfrm>
        </p:spPr>
        <p:txBody>
          <a:bodyPr>
            <a:normAutofit/>
          </a:bodyPr>
          <a:lstStyle/>
          <a:p>
            <a:r>
              <a:rPr lang="hr-HR" dirty="0">
                <a:solidFill>
                  <a:srgbClr val="000000"/>
                </a:solidFill>
              </a:rPr>
              <a:t>Što je medijska pismenost?</a:t>
            </a:r>
          </a:p>
        </p:txBody>
      </p:sp>
      <p:sp>
        <p:nvSpPr>
          <p:cNvPr id="21" name="Freeform 62">
            <a:extLst>
              <a:ext uri="{FF2B5EF4-FFF2-40B4-BE49-F238E27FC236}">
                <a16:creationId xmlns:a16="http://schemas.microsoft.com/office/drawing/2014/main" id="{339C8D78-A644-462F-B674-F440635E5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5000"/>
                  </a:schemeClr>
                </a:gs>
                <a:gs pos="100000">
                  <a:schemeClr val="bg2">
                    <a:lumMod val="8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5BE506A2-2FAB-4410-BF35-D7545E3E47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946" y="140269"/>
            <a:ext cx="2385948" cy="1192974"/>
          </a:xfrm>
          <a:prstGeom prst="rect">
            <a:avLst/>
          </a:prstGeom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766B726-59CE-4FD5-B2E2-06418F6400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35611" y="2257006"/>
            <a:ext cx="6927040" cy="363928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hr-HR" sz="2400" dirty="0">
                <a:solidFill>
                  <a:srgbClr val="000000"/>
                </a:solidFill>
                <a:latin typeface="+mj-lt"/>
              </a:rPr>
              <a:t>Naziv projekta: </a:t>
            </a:r>
            <a:r>
              <a:rPr lang="hr-HR" sz="2400" b="1" i="1" dirty="0">
                <a:solidFill>
                  <a:srgbClr val="000000"/>
                </a:solidFill>
                <a:latin typeface="+mj-lt"/>
              </a:rPr>
              <a:t>In Medias ReStart</a:t>
            </a:r>
          </a:p>
          <a:p>
            <a:pPr marL="0" indent="0">
              <a:buNone/>
            </a:pPr>
            <a:endParaRPr lang="hr-HR" sz="2400" b="1" i="1" dirty="0">
              <a:solidFill>
                <a:srgbClr val="000000"/>
              </a:solidFill>
              <a:latin typeface="+mj-lt"/>
            </a:endParaRPr>
          </a:p>
          <a:p>
            <a:pPr marL="0" indent="0">
              <a:buNone/>
            </a:pPr>
            <a:r>
              <a:rPr lang="hr-HR" sz="2400" b="1" i="1" dirty="0">
                <a:solidFill>
                  <a:srgbClr val="000000"/>
                </a:solidFill>
                <a:latin typeface="+mj-lt"/>
              </a:rPr>
              <a:t>https://www.youtube.com/watch?v=GTL0_tJEVD0</a:t>
            </a:r>
          </a:p>
        </p:txBody>
      </p:sp>
    </p:spTree>
    <p:extLst>
      <p:ext uri="{BB962C8B-B14F-4D97-AF65-F5344CB8AC3E}">
        <p14:creationId xmlns:p14="http://schemas.microsoft.com/office/powerpoint/2010/main" val="736753000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oaring">
  <a:themeElements>
    <a:clrScheme name="Soaring 1">
      <a:dk1>
        <a:srgbClr val="000000"/>
      </a:dk1>
      <a:lt1>
        <a:srgbClr val="FFFFFF"/>
      </a:lt1>
      <a:dk2>
        <a:srgbClr val="0000FF"/>
      </a:dk2>
      <a:lt2>
        <a:srgbClr val="FFCC66"/>
      </a:lt2>
      <a:accent1>
        <a:srgbClr val="00FFFF"/>
      </a:accent1>
      <a:accent2>
        <a:srgbClr val="3366FF"/>
      </a:accent2>
      <a:accent3>
        <a:srgbClr val="AAAAFF"/>
      </a:accent3>
      <a:accent4>
        <a:srgbClr val="DADADA"/>
      </a:accent4>
      <a:accent5>
        <a:srgbClr val="AAFFFF"/>
      </a:accent5>
      <a:accent6>
        <a:srgbClr val="2D5CE7"/>
      </a:accent6>
      <a:hlink>
        <a:srgbClr val="FF0033"/>
      </a:hlink>
      <a:folHlink>
        <a:srgbClr val="FFFF00"/>
      </a:folHlink>
    </a:clrScheme>
    <a:fontScheme name="Soaring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sr-Latn-R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sr-Latn-R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Soaring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FFFF"/>
        </a:accent1>
        <a:accent2>
          <a:srgbClr val="3366FF"/>
        </a:accent2>
        <a:accent3>
          <a:srgbClr val="AAAAFF"/>
        </a:accent3>
        <a:accent4>
          <a:srgbClr val="DADADA"/>
        </a:accent4>
        <a:accent5>
          <a:srgbClr val="AAFFFF"/>
        </a:accent5>
        <a:accent6>
          <a:srgbClr val="2D5CE7"/>
        </a:accent6>
        <a:hlink>
          <a:srgbClr val="FF0033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aring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5CB9E7"/>
        </a:accent6>
        <a:hlink>
          <a:srgbClr val="CC99FF"/>
        </a:hlink>
        <a:folHlink>
          <a:srgbClr val="00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D4D4D4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009999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8A8A"/>
        </a:accent6>
        <a:hlink>
          <a:srgbClr val="6600CC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aring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CC66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B95C00"/>
        </a:accent6>
        <a:hlink>
          <a:srgbClr val="CC0000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180</Words>
  <Application>Microsoft Office PowerPoint</Application>
  <PresentationFormat>Široki zaslon</PresentationFormat>
  <Paragraphs>79</Paragraphs>
  <Slides>11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2</vt:i4>
      </vt:variant>
      <vt:variant>
        <vt:lpstr>Naslovi slajdova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Wingdings</vt:lpstr>
      <vt:lpstr>Tema sustava Office</vt:lpstr>
      <vt:lpstr>Soaring</vt:lpstr>
      <vt:lpstr>Mediji i medijska pismenost </vt:lpstr>
      <vt:lpstr>Što su mediji?</vt:lpstr>
      <vt:lpstr>PowerPoint prezentacija</vt:lpstr>
      <vt:lpstr>Današnji mediji</vt:lpstr>
      <vt:lpstr>Neki primjeri medija</vt:lpstr>
      <vt:lpstr>PowerPoint prezentacija</vt:lpstr>
      <vt:lpstr>PowerPoint prezentacija</vt:lpstr>
      <vt:lpstr>Pismenost podrazumijeva:</vt:lpstr>
      <vt:lpstr>Što je medijska pismenost?</vt:lpstr>
      <vt:lpstr>Medijska pismenost</vt:lpstr>
      <vt:lpstr>Kraj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Mediji</dc:title>
  <dc:creator>Irena Šafarik</dc:creator>
  <cp:lastModifiedBy>Irena Šafarik</cp:lastModifiedBy>
  <cp:revision>15</cp:revision>
  <dcterms:created xsi:type="dcterms:W3CDTF">2018-09-30T20:38:22Z</dcterms:created>
  <dcterms:modified xsi:type="dcterms:W3CDTF">2019-10-22T20:11:48Z</dcterms:modified>
</cp:coreProperties>
</file>