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sldIdLst>
    <p:sldId id="256" r:id="rId3"/>
    <p:sldId id="268" r:id="rId4"/>
    <p:sldId id="257" r:id="rId5"/>
    <p:sldId id="258" r:id="rId6"/>
    <p:sldId id="262" r:id="rId7"/>
    <p:sldId id="259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63" r:id="rId18"/>
    <p:sldId id="275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E1A9775-07DC-4C59-AF2E-ADC074FB8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777D4CAD-AE84-4AAA-B42C-128C5E74F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C82051BB-8770-4A0C-A335-8F495172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C38A5BDF-97E2-4E89-8A00-81D90BFB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6E33C9C0-B61F-4624-9DAE-EC8E81482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0431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BA1D0DA-4888-4904-AD4F-7B565CB1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3EF04569-9485-4EEC-8DB9-753EB85FB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A807197-B54D-4C26-864D-04F1DE39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A3627FEF-C9E0-4344-8CE8-EACEEAD68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85DBB1B-65BE-4737-A6BA-B4DDB340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91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38499A0D-02FF-4610-BFAD-13C7B133A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E02DB62E-4B35-4ECA-B274-7AEA1395C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7F1E5BC-578E-4C0B-912F-B5C124A8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01B05C7-29A5-4E15-BE66-5486AF82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EA447924-3778-4200-A7E5-DC8AEFF2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0410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>
            <a:extLst>
              <a:ext uri="{FF2B5EF4-FFF2-40B4-BE49-F238E27FC236}">
                <a16:creationId xmlns="" xmlns:a16="http://schemas.microsoft.com/office/drawing/2014/main" id="{AF8397CB-A684-47B6-B15A-E5F2EAC9F15F}"/>
              </a:ext>
            </a:extLst>
          </p:cNvPr>
          <p:cNvGrpSpPr>
            <a:grpSpLocks/>
          </p:cNvGrpSpPr>
          <p:nvPr/>
        </p:nvGrpSpPr>
        <p:grpSpPr bwMode="auto">
          <a:xfrm>
            <a:off x="-1380067" y="1552576"/>
            <a:ext cx="13572067" cy="5305425"/>
            <a:chOff x="-652" y="978"/>
            <a:chExt cx="6412" cy="3342"/>
          </a:xfrm>
        </p:grpSpPr>
        <p:sp>
          <p:nvSpPr>
            <p:cNvPr id="39939" name="Freeform 3">
              <a:extLst>
                <a:ext uri="{FF2B5EF4-FFF2-40B4-BE49-F238E27FC236}">
                  <a16:creationId xmlns="" xmlns:a16="http://schemas.microsoft.com/office/drawing/2014/main" id="{4DB00ACC-70D8-47E8-BE13-DC12CACD9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sz="1800"/>
            </a:p>
          </p:txBody>
        </p:sp>
        <p:sp>
          <p:nvSpPr>
            <p:cNvPr id="39940" name="Arc 4">
              <a:extLst>
                <a:ext uri="{FF2B5EF4-FFF2-40B4-BE49-F238E27FC236}">
                  <a16:creationId xmlns="" xmlns:a16="http://schemas.microsoft.com/office/drawing/2014/main" id="{4B5EC4C0-5401-490A-9870-412EBD384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 sz="1800"/>
            </a:p>
          </p:txBody>
        </p:sp>
      </p:grpSp>
      <p:sp>
        <p:nvSpPr>
          <p:cNvPr id="39941" name="Rectangle 5">
            <a:extLst>
              <a:ext uri="{FF2B5EF4-FFF2-40B4-BE49-F238E27FC236}">
                <a16:creationId xmlns="" xmlns:a16="http://schemas.microsoft.com/office/drawing/2014/main" id="{3190DE93-59C0-4BA3-B58D-093662380D5F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GB" altLang="sr-Latn-RS" noProof="0"/>
              <a:t>Click to edit Master title style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="" xmlns:a16="http://schemas.microsoft.com/office/drawing/2014/main" id="{6A500D46-7CD1-45C8-AF3C-C1C12610C224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GB" altLang="sr-Latn-RS" noProof="0"/>
              <a:t>Click to edit Master subtitle style</a:t>
            </a:r>
          </a:p>
        </p:txBody>
      </p:sp>
      <p:sp>
        <p:nvSpPr>
          <p:cNvPr id="39943" name="Rectangle 7">
            <a:extLst>
              <a:ext uri="{FF2B5EF4-FFF2-40B4-BE49-F238E27FC236}">
                <a16:creationId xmlns="" xmlns:a16="http://schemas.microsoft.com/office/drawing/2014/main" id="{DB45B251-7A61-428B-8006-FE26C5723D3A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39944" name="Rectangle 8">
            <a:extLst>
              <a:ext uri="{FF2B5EF4-FFF2-40B4-BE49-F238E27FC236}">
                <a16:creationId xmlns="" xmlns:a16="http://schemas.microsoft.com/office/drawing/2014/main" id="{B6FF1AA4-D879-4350-A1E8-8B66CEC5BC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39945" name="Rectangle 9">
            <a:extLst>
              <a:ext uri="{FF2B5EF4-FFF2-40B4-BE49-F238E27FC236}">
                <a16:creationId xmlns="" xmlns:a16="http://schemas.microsoft.com/office/drawing/2014/main" id="{8EEE01AE-4E41-4D52-B23C-401671A1BD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28E5A49-138D-49B7-955F-819301183E9B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2757165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9C114AB-7569-4BEE-9422-07C3BE9C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856A611-B47A-4808-AAFA-E312417CE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22F1843C-0749-4EC0-A02C-DD0D56B3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3BE9A5E4-2BE2-4B42-838F-DBBBF5DF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BF2CF35F-2640-4A54-BADD-41502612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546E3-F32C-4A8A-8AA4-80547ECC5B00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3737775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C09A826-82BA-41EB-A3EA-DB15BCD1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FD513CE5-FED2-451B-9E6D-9BD08B441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FD5D8452-DA72-4975-A3B2-C96055A9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CAFD8DF8-319B-4AD3-B372-4CDAA35C3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4B0B729-A209-4A7D-A02C-7450DC03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C9DD0-3086-4CF0-ACE1-016DE52399F6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2950395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7384066-BA8D-4EA9-BF9C-1765C45A1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45185739-EF15-4791-8F01-FF40DB1A7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BBD4A05A-C2C8-47D6-BEE0-A3A00F25A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97EEA056-9E45-4CF2-B28E-DCAB8B02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3252F08D-C1EF-4D87-B77A-F6BB27835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0BE02CC2-D4CA-4B39-9D7B-C12F749A1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F7ACF-9D8E-4C16-8D47-51F0AF79D775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1952374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8D7F28D-D50D-4E3D-B4E6-4F18F4BE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23C893D4-9A9D-400D-861B-B67A2A309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BAA5278D-BB43-43D6-B49E-77C96A820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1B19199C-C7B7-421D-A727-DB51983EE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0540F6E-B944-457E-884D-2412751A2E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0290D2D-3F36-4347-97A1-47D9C50AB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DBB98469-87A6-46C8-894E-78BDC6D6F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4DF8C6CD-A6A9-4684-A5C9-57F219EB3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31F5B-FBE0-4D0B-A8A8-B6093BF42506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3359945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E105D8-2CD6-48A2-9469-A516E0AC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E8F843B2-B038-4114-AB0E-F95394AC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68E3589F-B052-485C-A4B9-A6A5D034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7818C4DB-9B94-4F91-962B-C86D1176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3B026-F29A-437F-94AD-DF0B9ED68BFC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2982866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601C5C33-F426-4ED6-9AC2-E2A148CEB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249F4870-1900-49A1-B6AE-092DF8D0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8A89C4D8-697F-464E-83A1-3724197E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BC941-4211-4425-BBE1-879428E58704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2553692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E01E730-1F87-458A-9B22-92524045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3A6F8F8-AD10-47DF-A3F2-464D25304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8B3E7A3-9E59-4172-BE44-983A85B80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E2CCFF68-AD6C-4D6C-9AA8-33D6CB461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FB4D282B-008C-4548-9E2B-0C0B985A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65724529-4B3A-4F33-814A-E432799BD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894A7C-72FC-4F50-864C-44C16C7A0298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6175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88ACB3B-09AB-4418-8572-C32B55E4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77451F3E-E07A-4C1A-B5E5-E7D2103B3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990A1863-492C-4AFF-97E3-B8781879F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98BFD2B4-13A8-413A-BCE2-8AF603506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98913E3B-72DC-40E8-98B6-F0E23E8D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945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1CBFE43-74FF-4273-AD08-8F79317F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83180B20-EC18-4763-A4A1-D0A95924B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1BE62D23-CDE7-4DF9-98D8-61F377634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D0180B6E-AEF4-4DC7-8F7D-D51AD7C6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7E327CD3-F28F-403B-81A7-FA9C115B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2F1C9B2-4F2C-4F15-88ED-165C5C1F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1D541-B1B7-4D89-96D9-A41C4B12EB66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3724377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B10DDEC-0DD2-41FD-B3B6-AC69178BE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AC43AE78-4416-47D7-BC5B-D45620FBA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43F07BA3-78A3-4CBB-BA48-2856D2C9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EEBD77C-FA14-4A0E-B9D8-FADA171F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BE06C0E7-EDDB-43B7-9C1D-9404233E3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6CA9D-F3DA-4056-B2E9-C1549167950B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2416174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132744D3-4201-4441-81EA-B4A1E82D4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D429A50E-D700-4B58-B384-92C1D8276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9B57D0C-EDE2-4C33-95C1-8038021E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291F7B3D-0A39-4B4A-AF4C-131F8182B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5A453D11-D3BF-44F8-A5CE-0FB542B4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FC650-D1BA-494F-97A8-3DCA17398863}" type="slidenum">
              <a:rPr lang="en-GB" altLang="sr-Latn-RS"/>
              <a:pPr/>
              <a:t>‹#›</a:t>
            </a:fld>
            <a:endParaRPr lang="en-GB" altLang="sr-Latn-RS"/>
          </a:p>
        </p:txBody>
      </p:sp>
    </p:spTree>
    <p:extLst>
      <p:ext uri="{BB962C8B-B14F-4D97-AF65-F5344CB8AC3E}">
        <p14:creationId xmlns:p14="http://schemas.microsoft.com/office/powerpoint/2010/main" val="183269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D0A550F-F23F-4853-BF1A-92AD0F79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EE10B97C-844D-479A-8B90-368B74140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3EED17B9-360C-4359-B07B-D25BCB181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19C28E9-37E9-48F7-BB5E-C92A16CB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CC0BD3A-25AD-4177-B2AF-A1F837C2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348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02F01BB-21A7-4710-949A-1133EA77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8F01812-D757-4ED2-9E3D-F55CD35F7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2943F464-D262-46B6-BE49-F9CD604D4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80283C2F-A26E-48E7-B041-583CE0C1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BD9FB1E7-2622-4A26-9170-04A2FF493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DF2A674C-9BD5-4627-9F54-EC272C849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9771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9A4485B1-9941-4C84-9197-554ACFB5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525C7498-A9D5-41E9-99DD-237FDD24F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45240E3-0791-4402-B30B-0D6A4C67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8258EE64-4059-41DB-BDA5-FC4D07B64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2DD24027-B408-44C8-B395-583D52ED88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4AFAE8BA-3E59-411E-9961-C00F6260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30492B83-699F-4FBF-AEE2-FBE720B8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B7CB40-C535-498E-811E-F291A111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923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B50DB5C-1D1A-4D9F-8A19-B26FA240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D932D961-FC74-4D31-BE23-C4577089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12B91D35-B984-46E5-ACA4-3A6FA980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13B485CC-B96F-4EE8-A06F-B10398DD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172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F9D920A8-DF04-4099-93CB-3ED4E8F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FC7A6435-8DC3-4A78-8A15-400BCB44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A97C5B00-0BB3-4FC2-B0A3-E58D911D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31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2500073-5EC0-4F12-AD39-8F30905A5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DB3961E-4B12-40C6-A3E7-5ACC3C8CA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B5149358-64BA-4371-AE66-1F8D12A5F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6034852F-A6F5-40D6-A7E1-D482ED78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AC08E7C2-E19D-4A41-9527-2DFAE84D1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680D75A5-7C61-4901-B8F9-5368465C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343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ECE25AC-0BDF-47E3-B2DD-3ACB4395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7F869301-6B69-4E0B-9FA1-4631B3A5E1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C2DE1A-F7EC-4547-808C-E3AD16B00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89D4312-F2FB-4988-B13B-A7932A95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B6F788F-7579-49EB-9F3C-B75C0883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AB15BDCE-F3CC-4289-A232-A34C7EBBD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276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D0F6ADAA-B8EA-49B3-9B22-920AC14F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01626387-46B9-499D-8202-C82FF46B0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21C02A77-D999-4BEB-A41F-2F512C81E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D8F-1431-4E39-A21C-72D9DB3BD266}" type="datetimeFigureOut">
              <a:rPr lang="hr-HR" smtClean="0"/>
              <a:t>5.10.2018.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2B2A6EDF-2FCB-4879-9A72-50BB3B5D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1414FC49-5F77-4A6C-8187-5E25B2426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D270-5EAD-4F3E-B084-09ED1488ECB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363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>
            <a:extLst>
              <a:ext uri="{FF2B5EF4-FFF2-40B4-BE49-F238E27FC236}">
                <a16:creationId xmlns="" xmlns:a16="http://schemas.microsoft.com/office/drawing/2014/main" id="{E337BA71-DB1C-4A73-A15C-2DAC15FDCA35}"/>
              </a:ext>
            </a:extLst>
          </p:cNvPr>
          <p:cNvGrpSpPr>
            <a:grpSpLocks/>
          </p:cNvGrpSpPr>
          <p:nvPr/>
        </p:nvGrpSpPr>
        <p:grpSpPr bwMode="auto">
          <a:xfrm>
            <a:off x="0" y="1588"/>
            <a:ext cx="12177184" cy="6845300"/>
            <a:chOff x="0" y="1"/>
            <a:chExt cx="5753" cy="4312"/>
          </a:xfrm>
        </p:grpSpPr>
        <p:sp>
          <p:nvSpPr>
            <p:cNvPr id="38915" name="Freeform 3">
              <a:extLst>
                <a:ext uri="{FF2B5EF4-FFF2-40B4-BE49-F238E27FC236}">
                  <a16:creationId xmlns="" xmlns:a16="http://schemas.microsoft.com/office/drawing/2014/main" id="{AD92FF35-1855-4267-A6CF-5ABA0F951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 sz="1800"/>
            </a:p>
          </p:txBody>
        </p:sp>
        <p:sp>
          <p:nvSpPr>
            <p:cNvPr id="38916" name="Arc 4">
              <a:extLst>
                <a:ext uri="{FF2B5EF4-FFF2-40B4-BE49-F238E27FC236}">
                  <a16:creationId xmlns="" xmlns:a16="http://schemas.microsoft.com/office/drawing/2014/main" id="{EA854201-F719-43E5-80F6-747F3F99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 sz="1800"/>
            </a:p>
          </p:txBody>
        </p:sp>
      </p:grpSp>
      <p:sp>
        <p:nvSpPr>
          <p:cNvPr id="38917" name="Rectangle 5">
            <a:extLst>
              <a:ext uri="{FF2B5EF4-FFF2-40B4-BE49-F238E27FC236}">
                <a16:creationId xmlns="" xmlns:a16="http://schemas.microsoft.com/office/drawing/2014/main" id="{EA6721EE-7A7E-4A6C-AEEF-2985009810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title style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="" xmlns:a16="http://schemas.microsoft.com/office/drawing/2014/main" id="{EFDBD052-78B7-4E7B-8C09-42606CAC16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sr-Latn-RS"/>
          </a:p>
        </p:txBody>
      </p:sp>
      <p:sp>
        <p:nvSpPr>
          <p:cNvPr id="38919" name="Rectangle 7">
            <a:extLst>
              <a:ext uri="{FF2B5EF4-FFF2-40B4-BE49-F238E27FC236}">
                <a16:creationId xmlns="" xmlns:a16="http://schemas.microsoft.com/office/drawing/2014/main" id="{431DEE1D-3EF9-4B19-9B66-EBCD76FB34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sr-Latn-RS"/>
          </a:p>
        </p:txBody>
      </p:sp>
      <p:sp>
        <p:nvSpPr>
          <p:cNvPr id="38920" name="Rectangle 8">
            <a:extLst>
              <a:ext uri="{FF2B5EF4-FFF2-40B4-BE49-F238E27FC236}">
                <a16:creationId xmlns="" xmlns:a16="http://schemas.microsoft.com/office/drawing/2014/main" id="{39B978E7-C138-4798-A531-18E5969FDF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48DAA4-4AFD-4689-B796-B215C85F9A69}" type="slidenum">
              <a:rPr lang="en-GB" altLang="sr-Latn-RS"/>
              <a:pPr/>
              <a:t>‹#›</a:t>
            </a:fld>
            <a:endParaRPr lang="en-GB" altLang="sr-Latn-RS"/>
          </a:p>
        </p:txBody>
      </p:sp>
      <p:sp>
        <p:nvSpPr>
          <p:cNvPr id="38921" name="Rectangle 9">
            <a:extLst>
              <a:ext uri="{FF2B5EF4-FFF2-40B4-BE49-F238E27FC236}">
                <a16:creationId xmlns="" xmlns:a16="http://schemas.microsoft.com/office/drawing/2014/main" id="{3F314202-F9E2-44DE-AA7E-335C777B4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r-Latn-RS"/>
              <a:t>Click to edit Master text styles</a:t>
            </a:r>
          </a:p>
          <a:p>
            <a:pPr lvl="1"/>
            <a:r>
              <a:rPr lang="en-GB" altLang="sr-Latn-RS"/>
              <a:t>Second level</a:t>
            </a:r>
          </a:p>
          <a:p>
            <a:pPr lvl="2"/>
            <a:r>
              <a:rPr lang="en-GB" altLang="sr-Latn-RS"/>
              <a:t>Third level</a:t>
            </a:r>
          </a:p>
          <a:p>
            <a:pPr lvl="3"/>
            <a:r>
              <a:rPr lang="en-GB" altLang="sr-Latn-RS"/>
              <a:t>Fourth level</a:t>
            </a:r>
          </a:p>
          <a:p>
            <a:pPr lvl="4"/>
            <a:r>
              <a:rPr lang="en-GB" altLang="sr-Latn-R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6382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hIc_epqfI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24sata.hr/news/nesto-skriva-andrea-andrassy-se-udala-u-tajnosti-592844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TL0_tJEVD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YP9AGtLvRg" TargetMode="External"/><Relationship Id="rId2" Type="http://schemas.openxmlformats.org/officeDocument/2006/relationships/hyperlink" Target="https://www.youtube.com/watch?v=-hIc_epqfI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C0B27210-D0CA-4654-B3E3-9ABB4F178E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EFE1CDF-DA7A-47AE-AF9B-24486735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hr-HR" dirty="0" smtClean="0">
                <a:solidFill>
                  <a:schemeClr val="bg1"/>
                </a:solidFill>
              </a:rPr>
              <a:t>Medijska pismenost</a:t>
            </a: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90AA2A4-DA17-423C-B8FF-42E07F08FD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endParaRPr lang="hr-HR" sz="2000">
              <a:solidFill>
                <a:schemeClr val="bg1"/>
              </a:solidFill>
            </a:endParaRPr>
          </a:p>
          <a:p>
            <a:pPr algn="l"/>
            <a:endParaRPr lang="hr-HR" sz="2000">
              <a:solidFill>
                <a:schemeClr val="bg1"/>
              </a:solidFill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=""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="" xmlns:a16="http://schemas.microsoft.com/office/drawing/2014/main" id="{70B66945-4967-4040-926D-DCA44313CD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://karaman-design.com/gubec/restart/images/restart.jpg">
            <a:extLst>
              <a:ext uri="{FF2B5EF4-FFF2-40B4-BE49-F238E27FC236}">
                <a16:creationId xmlns="" xmlns:a16="http://schemas.microsoft.com/office/drawing/2014/main" id="{7CFF3CBE-FAD7-4050-B2BB-A0FB5A229C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" b="18450"/>
          <a:stretch/>
        </p:blipFill>
        <p:spPr bwMode="auto">
          <a:xfrm>
            <a:off x="419382" y="1985944"/>
            <a:ext cx="4047843" cy="15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597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8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1. Tko je stvorio sadržaj?</a:t>
            </a:r>
            <a:br>
              <a:rPr lang="pl-PL" dirty="0"/>
            </a:b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62" y="1155304"/>
            <a:ext cx="5628245" cy="2959368"/>
          </a:xfrm>
          <a:prstGeom prst="rect">
            <a:avLst/>
          </a:prstGeom>
        </p:spPr>
      </p:pic>
      <p:pic>
        <p:nvPicPr>
          <p:cNvPr id="3074" name="Picture 2" descr="Slikovni rezultat za media literacy flat ear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68" y="432358"/>
            <a:ext cx="3542271" cy="354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45331"/>
            <a:ext cx="3471816" cy="2310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637" y="4283070"/>
            <a:ext cx="4463234" cy="2277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395" y="5686305"/>
            <a:ext cx="1591923" cy="7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1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5947"/>
            <a:ext cx="10515600" cy="1619678"/>
          </a:xfrm>
        </p:spPr>
        <p:txBody>
          <a:bodyPr>
            <a:normAutofit fontScale="90000"/>
          </a:bodyPr>
          <a:lstStyle/>
          <a:p>
            <a:r>
              <a:rPr lang="hr-HR" dirty="0"/>
              <a:t>2. Kojom tehnikom su se poslužili da privuku moju pažnju?</a:t>
            </a:r>
            <a:br>
              <a:rPr lang="hr-HR" dirty="0"/>
            </a:b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060" y="1380632"/>
            <a:ext cx="2561453" cy="1560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75" y="3484605"/>
            <a:ext cx="3758509" cy="2940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027" y="802130"/>
            <a:ext cx="3260761" cy="3689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303" y="982221"/>
            <a:ext cx="2668357" cy="3550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9957" y="4491265"/>
            <a:ext cx="4733470" cy="2366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3562" y="5656755"/>
            <a:ext cx="1540476" cy="7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75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281"/>
            <a:ext cx="10515600" cy="1542407"/>
          </a:xfrm>
        </p:spPr>
        <p:txBody>
          <a:bodyPr>
            <a:normAutofit fontScale="90000"/>
          </a:bodyPr>
          <a:lstStyle/>
          <a:p>
            <a:r>
              <a:rPr lang="pl-PL" dirty="0"/>
              <a:t>3. Tumače li drugi ljudi tu informaciju drugačije od mene?</a:t>
            </a:r>
            <a:br>
              <a:rPr lang="pl-PL" dirty="0"/>
            </a:b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80" t="17869" r="31897" b="9811"/>
          <a:stretch/>
        </p:blipFill>
        <p:spPr>
          <a:xfrm>
            <a:off x="148281" y="1194486"/>
            <a:ext cx="4217772" cy="3146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36" y="4398263"/>
            <a:ext cx="3761538" cy="2264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619" y="1364649"/>
            <a:ext cx="3023288" cy="4334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474" y="919484"/>
            <a:ext cx="3626708" cy="5585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863" y="5901578"/>
            <a:ext cx="1526021" cy="7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b="1" dirty="0" smtClean="0"/>
              <a:t>4. Koji </a:t>
            </a:r>
            <a:r>
              <a:rPr lang="hr-HR" sz="3600" b="1" dirty="0"/>
              <a:t>životni stilovi, vrijednosti i gledišta su prikazani ili izostavljeni tom porukom?</a:t>
            </a:r>
            <a:br>
              <a:rPr lang="hr-HR" sz="3600" b="1" dirty="0"/>
            </a:br>
            <a:endParaRPr lang="hr-HR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862" y="1716843"/>
            <a:ext cx="2671119" cy="3502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608" y="915881"/>
            <a:ext cx="4528236" cy="3363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93" y="2331430"/>
            <a:ext cx="3807403" cy="4312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474" y="4313353"/>
            <a:ext cx="3956326" cy="2330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287" y="5667631"/>
            <a:ext cx="1249615" cy="6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24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16540"/>
          </a:xfrm>
        </p:spPr>
        <p:txBody>
          <a:bodyPr>
            <a:normAutofit fontScale="90000"/>
          </a:bodyPr>
          <a:lstStyle/>
          <a:p>
            <a:r>
              <a:rPr lang="pl-PL" dirty="0"/>
              <a:t>5. koji je cilj poruke?</a:t>
            </a:r>
            <a:br>
              <a:rPr lang="pl-PL" dirty="0"/>
            </a:b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063" y="1088061"/>
            <a:ext cx="3222588" cy="23471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134" y="3625957"/>
            <a:ext cx="4920434" cy="2952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091" y="625761"/>
            <a:ext cx="2858583" cy="2734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074" y="3710734"/>
            <a:ext cx="3286591" cy="2957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788" y="1088061"/>
            <a:ext cx="3700016" cy="2960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38" y="5861127"/>
            <a:ext cx="1591923" cy="7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96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-hIc_epqfI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65434" y="365125"/>
            <a:ext cx="10539704" cy="59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17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7A1D569-8CE7-4435-B7D2-2F3BA6EE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857" y="1162069"/>
            <a:ext cx="2669406" cy="1781175"/>
          </a:xfrm>
        </p:spPr>
        <p:txBody>
          <a:bodyPr>
            <a:normAutofit/>
          </a:bodyPr>
          <a:lstStyle/>
          <a:p>
            <a:r>
              <a:rPr lang="hr-HR" sz="3200" dirty="0">
                <a:solidFill>
                  <a:srgbClr val="FFFFFF"/>
                </a:solidFill>
              </a:rPr>
              <a:t>Kraj</a:t>
            </a:r>
            <a:br>
              <a:rPr lang="hr-HR" sz="3200" dirty="0">
                <a:solidFill>
                  <a:srgbClr val="FFFFFF"/>
                </a:solidFill>
              </a:rPr>
            </a:br>
            <a:endParaRPr lang="hr-HR" sz="3200" dirty="0">
              <a:solidFill>
                <a:srgbClr val="FFFFFF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11D7585D-39BF-4CBE-A670-D7D9D22E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8" y="2943244"/>
            <a:ext cx="9846365" cy="35370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dirty="0" smtClean="0"/>
              <a:t>Problemski članak:</a:t>
            </a:r>
          </a:p>
          <a:p>
            <a:pPr marL="0" indent="0">
              <a:buNone/>
            </a:pPr>
            <a:r>
              <a:rPr lang="hr-HR" dirty="0">
                <a:hlinkClick r:id="rId2"/>
              </a:rPr>
              <a:t>https://</a:t>
            </a:r>
            <a:r>
              <a:rPr lang="hr-HR" dirty="0" smtClean="0">
                <a:hlinkClick r:id="rId2"/>
              </a:rPr>
              <a:t>www.24sata.hr/news/nesto-skriva-andrea-andrassy-se-udala-u-tajnosti-592844</a:t>
            </a:r>
            <a:endParaRPr lang="hr-HR" dirty="0" smtClean="0"/>
          </a:p>
          <a:p>
            <a:pPr marL="0" indent="0">
              <a:buNone/>
            </a:pPr>
            <a:r>
              <a:rPr lang="hr-HR" dirty="0"/>
              <a:t>1. Tko je stvorio sadržaj?</a:t>
            </a:r>
          </a:p>
          <a:p>
            <a:pPr marL="0" indent="0">
              <a:buNone/>
            </a:pPr>
            <a:r>
              <a:rPr lang="hr-HR" dirty="0"/>
              <a:t>2. Kojom tehnikom su se poslužili da privuku moju pažnju?</a:t>
            </a:r>
          </a:p>
          <a:p>
            <a:pPr marL="0" indent="0">
              <a:buNone/>
            </a:pPr>
            <a:r>
              <a:rPr lang="hr-HR" dirty="0"/>
              <a:t>3. Tumače li drugi ljudi tu informaciju drugačije od mene?</a:t>
            </a:r>
          </a:p>
          <a:p>
            <a:pPr marL="0" indent="0">
              <a:buNone/>
            </a:pPr>
            <a:r>
              <a:rPr lang="hr-HR" dirty="0"/>
              <a:t>4. Koji životni stilovi, vrijednosti i gledišta su prikazani ili izostavljeni tom porukom?</a:t>
            </a:r>
          </a:p>
          <a:p>
            <a:pPr marL="0" indent="0">
              <a:buNone/>
            </a:pPr>
            <a:r>
              <a:rPr lang="hr-HR" dirty="0"/>
              <a:t>5. koji je cilj poruke?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EEC707D-02BB-4B82-BDBB-025767017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7466"/>
            <a:ext cx="5719354" cy="285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94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ZADATAK: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Odaberi vijest, reklamu, članak ili oglas na kojem ćeš prezentirati analizu 5 osnovnih pitanja medijske pismenosti.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325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Pismenost podrazumijeva: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 smtClean="0"/>
              <a:t>- tehničke kompetencije i vještine</a:t>
            </a:r>
          </a:p>
          <a:p>
            <a:pPr>
              <a:buFontTx/>
              <a:buChar char="-"/>
            </a:pPr>
            <a:r>
              <a:rPr lang="hr-HR" dirty="0"/>
              <a:t>r</a:t>
            </a:r>
            <a:r>
              <a:rPr lang="hr-HR" dirty="0" smtClean="0"/>
              <a:t>azumijevanje sadržaja</a:t>
            </a:r>
          </a:p>
          <a:p>
            <a:pPr>
              <a:buFontTx/>
              <a:buChar char="-"/>
            </a:pPr>
            <a:r>
              <a:rPr lang="hr-HR" dirty="0"/>
              <a:t>s</a:t>
            </a:r>
            <a:r>
              <a:rPr lang="hr-HR" dirty="0" smtClean="0"/>
              <a:t>tvaranje sadržaja</a:t>
            </a:r>
          </a:p>
          <a:p>
            <a:pPr>
              <a:buFontTx/>
              <a:buChar char="-"/>
            </a:pPr>
            <a:endParaRPr lang="hr-HR" dirty="0" smtClean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443" y="2568918"/>
            <a:ext cx="6913700" cy="2609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729" y="5178768"/>
            <a:ext cx="2316854" cy="115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09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FA67CD3-AB4E-4A7A-BEB8-53C445D8C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7CF545F-9C2E-4446-97CD-AD92990C2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C5EF6381-ED2A-469B-A196-98DC99D0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130" y="184549"/>
            <a:ext cx="6473959" cy="1454051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000000"/>
                </a:solidFill>
              </a:rPr>
              <a:t>Što </a:t>
            </a:r>
            <a:r>
              <a:rPr lang="hr-HR" dirty="0" smtClean="0">
                <a:solidFill>
                  <a:srgbClr val="000000"/>
                </a:solidFill>
              </a:rPr>
              <a:t>je medijska pismenost?</a:t>
            </a:r>
            <a:endParaRPr lang="hr-HR" dirty="0">
              <a:solidFill>
                <a:srgbClr val="000000"/>
              </a:solidFill>
            </a:endParaRPr>
          </a:p>
        </p:txBody>
      </p:sp>
      <p:sp>
        <p:nvSpPr>
          <p:cNvPr id="21" name="Freeform 62">
            <a:extLst>
              <a:ext uri="{FF2B5EF4-FFF2-40B4-BE49-F238E27FC236}">
                <a16:creationId xmlns="" xmlns:a16="http://schemas.microsoft.com/office/drawing/2014/main" id="{339C8D78-A644-462F-B674-F440635E5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5BE506A2-2FAB-4410-BF35-D7545E3E4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46" y="140269"/>
            <a:ext cx="2385948" cy="1192974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766B726-59CE-4FD5-B2E2-06418F64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611" y="2257006"/>
            <a:ext cx="6927040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2400" dirty="0" smtClean="0">
                <a:solidFill>
                  <a:srgbClr val="000000"/>
                </a:solidFill>
                <a:latin typeface="+mj-lt"/>
              </a:rPr>
              <a:t>Naziv </a:t>
            </a:r>
            <a:r>
              <a:rPr lang="hr-HR" sz="2400" dirty="0">
                <a:solidFill>
                  <a:srgbClr val="000000"/>
                </a:solidFill>
                <a:latin typeface="+mj-lt"/>
              </a:rPr>
              <a:t>projekta: </a:t>
            </a:r>
            <a:r>
              <a:rPr lang="hr-HR" sz="2400" b="1" i="1" dirty="0">
                <a:solidFill>
                  <a:srgbClr val="000000"/>
                </a:solidFill>
                <a:latin typeface="+mj-lt"/>
              </a:rPr>
              <a:t>In Medias </a:t>
            </a:r>
            <a:r>
              <a:rPr lang="hr-HR" sz="2400" b="1" i="1" dirty="0" smtClean="0">
                <a:solidFill>
                  <a:srgbClr val="000000"/>
                </a:solidFill>
                <a:latin typeface="+mj-lt"/>
              </a:rPr>
              <a:t>ReStart</a:t>
            </a:r>
          </a:p>
          <a:p>
            <a:pPr marL="0" indent="0">
              <a:buNone/>
            </a:pPr>
            <a:endParaRPr lang="hr-HR" sz="2400" b="1" i="1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hr-HR" sz="2400" b="1" i="1" dirty="0">
                <a:solidFill>
                  <a:srgbClr val="000000"/>
                </a:solidFill>
                <a:latin typeface="+mj-lt"/>
              </a:rPr>
              <a:t>https://www.youtube.com/watch?v=GTL0_tJEVD0</a:t>
            </a:r>
          </a:p>
        </p:txBody>
      </p:sp>
      <p:pic>
        <p:nvPicPr>
          <p:cNvPr id="5" name="GTL0_tJEVD0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0357" y="1333243"/>
            <a:ext cx="9714075" cy="546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2426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="" xmlns:a16="http://schemas.microsoft.com/office/drawing/2014/main" id="{DEE5C6BA-FE2A-4C38-8D88-E70C06E54F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1">
            <a:extLst>
              <a:ext uri="{FF2B5EF4-FFF2-40B4-BE49-F238E27FC236}">
                <a16:creationId xmlns="" xmlns:a16="http://schemas.microsoft.com/office/drawing/2014/main" id="{53E66F28-0926-4CFB-BDAB-646CAB184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 60">
            <a:extLst>
              <a:ext uri="{FF2B5EF4-FFF2-40B4-BE49-F238E27FC236}">
                <a16:creationId xmlns="" xmlns:a16="http://schemas.microsoft.com/office/drawing/2014/main" id="{DE9FA85F-F0FB-4952-A05F-04CC67B18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2F9045D-FA1E-4910-9A0C-A86B40FF0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7995" r="4802" b="3"/>
          <a:stretch/>
        </p:blipFill>
        <p:spPr>
          <a:xfrm>
            <a:off x="6990327" y="3725"/>
            <a:ext cx="2723321" cy="1561425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B8979A68-E5C3-4326-9616-DA827E273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3200" dirty="0">
                <a:solidFill>
                  <a:srgbClr val="000000"/>
                </a:solidFill>
              </a:rPr>
              <a:t>Mediji su:</a:t>
            </a:r>
          </a:p>
          <a:p>
            <a:pPr marL="0" indent="0">
              <a:buNone/>
            </a:pPr>
            <a:r>
              <a:rPr lang="hr-HR" sz="3200" dirty="0">
                <a:solidFill>
                  <a:srgbClr val="000000"/>
                </a:solidFill>
              </a:rPr>
              <a:t>- komunikacijska i informacijska sredstva putem kojih se javno šalju ili primaju informacije, sadržaji i poruke.</a:t>
            </a:r>
          </a:p>
        </p:txBody>
      </p:sp>
      <p:sp>
        <p:nvSpPr>
          <p:cNvPr id="26" name="Freeform 68">
            <a:extLst>
              <a:ext uri="{FF2B5EF4-FFF2-40B4-BE49-F238E27FC236}">
                <a16:creationId xmlns="" xmlns:a16="http://schemas.microsoft.com/office/drawing/2014/main" id="{FEBD362A-CC27-47D9-8FC3-A5E91BA07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Slikovni rezultat za Å¡to su medi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281" y="3617346"/>
            <a:ext cx="4145731" cy="31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038" y="436605"/>
            <a:ext cx="509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Što su mediji?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8665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3C5CD0C-E8D2-4DEC-9686-0CBD0322A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7" name="Rezervirano mjesto sadržaja 6">
            <a:extLst>
              <a:ext uri="{FF2B5EF4-FFF2-40B4-BE49-F238E27FC236}">
                <a16:creationId xmlns="" xmlns:a16="http://schemas.microsoft.com/office/drawing/2014/main" id="{AB95CE50-A717-44AE-AE71-93DCEA766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130225"/>
              </p:ext>
            </p:extLst>
          </p:nvPr>
        </p:nvGraphicFramePr>
        <p:xfrm>
          <a:off x="379412" y="226270"/>
          <a:ext cx="8534400" cy="6627114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267200">
                  <a:extLst>
                    <a:ext uri="{9D8B030D-6E8A-4147-A177-3AD203B41FA5}">
                      <a16:colId xmlns="" xmlns:a16="http://schemas.microsoft.com/office/drawing/2014/main" val="680440515"/>
                    </a:ext>
                  </a:extLst>
                </a:gridCol>
                <a:gridCol w="4267200">
                  <a:extLst>
                    <a:ext uri="{9D8B030D-6E8A-4147-A177-3AD203B41FA5}">
                      <a16:colId xmlns="" xmlns:a16="http://schemas.microsoft.com/office/drawing/2014/main" val="3252255819"/>
                    </a:ext>
                  </a:extLst>
                </a:gridCol>
              </a:tblGrid>
              <a:tr h="352944">
                <a:tc>
                  <a:txBody>
                    <a:bodyPr/>
                    <a:lstStyle/>
                    <a:p>
                      <a:r>
                        <a:rPr lang="hr-HR" dirty="0"/>
                        <a:t>Tradicionalni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Moderni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1828021"/>
                  </a:ext>
                </a:extLst>
              </a:tr>
              <a:tr h="6033621">
                <a:tc>
                  <a:txBody>
                    <a:bodyPr/>
                    <a:lstStyle/>
                    <a:p>
                      <a:r>
                        <a:rPr lang="hr-H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Predindustrijsko doba: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Prvi izumi: vatra, kotač,</a:t>
                      </a:r>
                      <a:r>
                        <a:rPr lang="hr-HR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jezik</a:t>
                      </a:r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PISMO: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-pećinski crteži, hijeroglifi, glinene pločice (klinasto pismo), papirusni svitci – 1. knjige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Primjeri: Rimski Acta diurna (130 p. K.)</a:t>
                      </a:r>
                    </a:p>
                    <a:p>
                      <a:r>
                        <a:rPr lang="hr-HR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Dibao</a:t>
                      </a:r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 Kini, </a:t>
                      </a:r>
                      <a:r>
                        <a:rPr lang="hr-HR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Majansko</a:t>
                      </a:r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znakovno pismo, drvene preše (žigovi 220 </a:t>
                      </a:r>
                      <a:r>
                        <a:rPr lang="hr-HR" sz="1800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g.n.e</a:t>
                      </a:r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</a:p>
                    <a:p>
                      <a:endParaRPr lang="hr-HR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hr-HR" sz="1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Izum tiskarskog stroja (1455. – Gutenberg – 1. tiskana knjiga - Biblija) – knjige</a:t>
                      </a:r>
                    </a:p>
                    <a:p>
                      <a:endParaRPr lang="hr-HR" sz="1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hr-H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hr-H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Industrijsko doba (1700. – 1930)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Fotoaparat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Telegraf</a:t>
                      </a:r>
                    </a:p>
                    <a:p>
                      <a:r>
                        <a:rPr lang="hr-H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Telefon (1876.)</a:t>
                      </a:r>
                    </a:p>
                    <a:p>
                      <a:r>
                        <a:rPr lang="hr-HR" dirty="0"/>
                        <a:t>Pokretne slike - film (1900.)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Elektronička revolucija 1930. – 1980.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Tranzistorski radio 1930.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Televizija 1941.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Elektomehaničko</a:t>
                      </a: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računalo 1936.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Elektroničko računalo (</a:t>
                      </a:r>
                      <a:r>
                        <a:rPr lang="hr-H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Colossus</a:t>
                      </a: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– 1943.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Računalo Apple 1  - prvo korisničko računalo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Novo informacijsko doba – Digitalno doba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Internet  1990. –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Google – 1997.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Skype 2003.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Digitalni mediji – društvene mreže 2002. -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blogovi, portali, </a:t>
                      </a:r>
                      <a:r>
                        <a:rPr lang="hr-HR" sz="18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Youtube</a:t>
                      </a:r>
                      <a:endParaRPr lang="hr-HR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Informacijsko – komunikacijska tehnologija: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-laptop (1980.), </a:t>
                      </a:r>
                      <a:r>
                        <a:rPr lang="hr-HR" sz="18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tablet</a:t>
                      </a:r>
                      <a:r>
                        <a:rPr lang="hr-HR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(1993.), pametni telefoni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641226"/>
                  </a:ext>
                </a:extLst>
              </a:tr>
            </a:tbl>
          </a:graphicData>
        </a:graphic>
      </p:graphicFrame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2FEF9593-3DA2-4290-AD22-AF7928498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812" y="4663727"/>
            <a:ext cx="2917554" cy="14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50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8FAB5A1-C869-4530-A90B-071261EA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Današnji mediji</a:t>
            </a:r>
          </a:p>
        </p:txBody>
      </p:sp>
      <p:pic>
        <p:nvPicPr>
          <p:cNvPr id="1026" name="Picture 2" descr="Slikovni rezultat za radio">
            <a:extLst>
              <a:ext uri="{FF2B5EF4-FFF2-40B4-BE49-F238E27FC236}">
                <a16:creationId xmlns="" xmlns:a16="http://schemas.microsoft.com/office/drawing/2014/main" id="{B6B2E5C2-5271-4ABC-A112-9A7B2EB95C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13" y="12858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likovni rezultat za movie icon">
            <a:extLst>
              <a:ext uri="{FF2B5EF4-FFF2-40B4-BE49-F238E27FC236}">
                <a16:creationId xmlns="" xmlns:a16="http://schemas.microsoft.com/office/drawing/2014/main" id="{DA0F153B-F8AA-4974-AE1A-D2629196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728" y="1285875"/>
            <a:ext cx="1816075" cy="18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likovni rezultat za tv icon">
            <a:extLst>
              <a:ext uri="{FF2B5EF4-FFF2-40B4-BE49-F238E27FC236}">
                <a16:creationId xmlns="" xmlns:a16="http://schemas.microsoft.com/office/drawing/2014/main" id="{AC1E61F5-E996-49E2-A917-058B3361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90" y="1335485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likovni rezultat za the internet">
            <a:extLst>
              <a:ext uri="{FF2B5EF4-FFF2-40B4-BE49-F238E27FC236}">
                <a16:creationId xmlns="" xmlns:a16="http://schemas.microsoft.com/office/drawing/2014/main" id="{71B6C263-F3D8-4CD3-B903-659AD203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65" y="1640285"/>
            <a:ext cx="2895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likovni rezultat za theatre icon">
            <a:extLst>
              <a:ext uri="{FF2B5EF4-FFF2-40B4-BE49-F238E27FC236}">
                <a16:creationId xmlns="" xmlns:a16="http://schemas.microsoft.com/office/drawing/2014/main" id="{D7D67035-D65A-4BC2-A0C4-C2A0028F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312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likovni rezultat za book icon">
            <a:extLst>
              <a:ext uri="{FF2B5EF4-FFF2-40B4-BE49-F238E27FC236}">
                <a16:creationId xmlns="" xmlns:a16="http://schemas.microsoft.com/office/drawing/2014/main" id="{164E6F3B-9988-4E67-B222-7868F2A2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02" y="449659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likovni rezultat za newspapers icon">
            <a:extLst>
              <a:ext uri="{FF2B5EF4-FFF2-40B4-BE49-F238E27FC236}">
                <a16:creationId xmlns="" xmlns:a16="http://schemas.microsoft.com/office/drawing/2014/main" id="{1F1862D9-E755-435E-A953-076BF1C5E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818" y="4348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likovni rezultat za billboard icon">
            <a:extLst>
              <a:ext uri="{FF2B5EF4-FFF2-40B4-BE49-F238E27FC236}">
                <a16:creationId xmlns="" xmlns:a16="http://schemas.microsoft.com/office/drawing/2014/main" id="{6CACF254-79E1-4773-A5A9-4FD4EBF84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86" y="43215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3272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C7A5DFAF-4B2C-41FE-BC55-08C380F93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1"/>
            <a:ext cx="2667000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2F2422CD-3000-47B8-BDA4-DBE6FDF9A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1"/>
            <a:ext cx="472440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="" xmlns:a16="http://schemas.microsoft.com/office/drawing/2014/main" id="{E1C9DA96-9249-4A03-8A5D-E5B83A1A2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1981200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F10D912C-2CDC-4A42-B67A-5E409F7DC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514600"/>
            <a:ext cx="838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="" xmlns:a16="http://schemas.microsoft.com/office/drawing/2014/main" id="{91230618-4A98-4AA9-BE40-7ECEC706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63D218C2-CCA7-458F-B7E3-9673DE1A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495800"/>
            <a:ext cx="21050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="" xmlns:a16="http://schemas.microsoft.com/office/drawing/2014/main" id="{DC4A5426-919C-4FB2-9FB1-09042996D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962400"/>
            <a:ext cx="2438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="" xmlns:a16="http://schemas.microsoft.com/office/drawing/2014/main" id="{47ECE6D9-B0C4-4FB9-836C-67317B4A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1"/>
            <a:ext cx="13716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="" xmlns:a16="http://schemas.microsoft.com/office/drawing/2014/main" id="{9695D8F2-C9A1-48DB-A56A-54E2ACC14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1"/>
            <a:ext cx="1981200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795B487A-6FA5-450D-8220-E2E3F8888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524000"/>
            <a:ext cx="1733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>
            <a:extLst>
              <a:ext uri="{FF2B5EF4-FFF2-40B4-BE49-F238E27FC236}">
                <a16:creationId xmlns="" xmlns:a16="http://schemas.microsoft.com/office/drawing/2014/main" id="{5000FDA6-103E-40E5-82CA-37380AD51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0"/>
            <a:ext cx="2057400" cy="123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="" xmlns:a16="http://schemas.microsoft.com/office/drawing/2014/main" id="{DC42D7C5-B6CF-4BC1-8C15-55153B1C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225426"/>
            <a:ext cx="1981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>
            <a:extLst>
              <a:ext uri="{FF2B5EF4-FFF2-40B4-BE49-F238E27FC236}">
                <a16:creationId xmlns="" xmlns:a16="http://schemas.microsoft.com/office/drawing/2014/main" id="{EBF2A898-8523-4178-94A5-7798A657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53000"/>
            <a:ext cx="259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="" xmlns:a16="http://schemas.microsoft.com/office/drawing/2014/main" id="{CA8A21C3-57BD-4D51-A674-869F744A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0"/>
            <a:ext cx="243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5" name="Text Box 17">
            <a:extLst>
              <a:ext uri="{FF2B5EF4-FFF2-40B4-BE49-F238E27FC236}">
                <a16:creationId xmlns="" xmlns:a16="http://schemas.microsoft.com/office/drawing/2014/main" id="{0EA01F97-E5CD-4533-B04D-D68B3BCA0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9718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r-Latn-RS" altLang="sr-Latn-R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6" name="Text Box 18">
            <a:extLst>
              <a:ext uri="{FF2B5EF4-FFF2-40B4-BE49-F238E27FC236}">
                <a16:creationId xmlns="" xmlns:a16="http://schemas.microsoft.com/office/drawing/2014/main" id="{8B000510-0E1B-4A2E-81F4-5A892396E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3165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r-Latn-RS" altLang="sr-Latn-R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68" name="Picture 20">
            <a:extLst>
              <a:ext uri="{FF2B5EF4-FFF2-40B4-BE49-F238E27FC236}">
                <a16:creationId xmlns="" xmlns:a16="http://schemas.microsoft.com/office/drawing/2014/main" id="{98696E9B-1241-4F45-BB5A-61211D94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2801"/>
            <a:ext cx="24384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9" name="Rectangle 21">
            <a:extLst>
              <a:ext uri="{FF2B5EF4-FFF2-40B4-BE49-F238E27FC236}">
                <a16:creationId xmlns="" xmlns:a16="http://schemas.microsoft.com/office/drawing/2014/main" id="{1F5EB887-C571-4968-BEA4-4BE27CC05D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7620000" cy="1143000"/>
          </a:xfrm>
        </p:spPr>
        <p:txBody>
          <a:bodyPr/>
          <a:lstStyle/>
          <a:p>
            <a:pPr algn="l"/>
            <a:r>
              <a:rPr lang="hr-HR" altLang="sr-Latn-RS" b="1" u="sng" dirty="0">
                <a:solidFill>
                  <a:schemeClr val="tx1"/>
                </a:solidFill>
              </a:rPr>
              <a:t>Neki primjeri medija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CE7C2AB-F31C-495F-9BA2-48F9F41D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6353"/>
            <a:ext cx="10515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hr-HR" sz="2000" dirty="0"/>
              <a:t>6 – 9 sati dnevno na internetu / televiziji</a:t>
            </a:r>
          </a:p>
          <a:p>
            <a:pPr>
              <a:buFontTx/>
              <a:buChar char="-"/>
            </a:pPr>
            <a:r>
              <a:rPr lang="hr-HR" sz="2000" dirty="0"/>
              <a:t>dnevno primimo i do 4000 informacija putem medija, od toga je oko 400 reklama</a:t>
            </a:r>
          </a:p>
          <a:p>
            <a:pPr>
              <a:buFontTx/>
              <a:buChar char="-"/>
            </a:pPr>
            <a:r>
              <a:rPr lang="hr-HR" sz="2000" dirty="0"/>
              <a:t>u zadnjem desetljeću izloženost medijima raste sa 6 na 10 sati dnevno</a:t>
            </a:r>
          </a:p>
          <a:p>
            <a:pPr>
              <a:buFontTx/>
              <a:buChar char="-"/>
            </a:pPr>
            <a:endParaRPr lang="hr-HR" sz="2000" dirty="0"/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7244C05F-2F09-48C5-A685-188220FE0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334" y="2083162"/>
            <a:ext cx="6521079" cy="4351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89" y="5551076"/>
            <a:ext cx="2259188" cy="112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4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3ED5BEF-8BD4-4E04-8F4F-C43B3DF5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Ključna pitanja medijske pismenosti: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76E805CE-EC8F-4F9E-ACA2-CAC4A7FB2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1. Tko je stvorio sadržaj?</a:t>
            </a:r>
          </a:p>
          <a:p>
            <a:r>
              <a:rPr lang="hr-HR" dirty="0"/>
              <a:t>2. Kojom tehnikom su se poslužili da privuku moju pažnju?</a:t>
            </a:r>
          </a:p>
          <a:p>
            <a:r>
              <a:rPr lang="hr-HR" dirty="0"/>
              <a:t>3. Tumače li drugi ljudi tu informaciju drugačije od mene?</a:t>
            </a:r>
          </a:p>
          <a:p>
            <a:r>
              <a:rPr lang="hr-HR" dirty="0"/>
              <a:t>4. Koji životni stilovi, vrijednosti i gledišta su prikazani ili izostavljeni tom porukom?</a:t>
            </a:r>
          </a:p>
          <a:p>
            <a:r>
              <a:rPr lang="hr-HR" dirty="0"/>
              <a:t>5. koji je cilj poruke?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Primjer: </a:t>
            </a:r>
            <a:r>
              <a:rPr lang="hr-HR" dirty="0">
                <a:hlinkClick r:id="rId2"/>
              </a:rPr>
              <a:t>https://www.youtube.com/watch?v=-hIc_epqfI0</a:t>
            </a:r>
            <a:r>
              <a:rPr lang="hr-HR" dirty="0"/>
              <a:t> (kraći)</a:t>
            </a:r>
          </a:p>
          <a:p>
            <a:pPr marL="0" indent="0">
              <a:buNone/>
            </a:pPr>
            <a:r>
              <a:rPr lang="hr-HR" dirty="0">
                <a:hlinkClick r:id="rId3"/>
              </a:rPr>
              <a:t>https://www.youtube.com/watch?v=WYP9AGtLvRg</a:t>
            </a:r>
            <a:r>
              <a:rPr lang="hr-HR" dirty="0"/>
              <a:t> (duži)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958597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sr-Latn-R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339</Words>
  <Application>Microsoft Office PowerPoint</Application>
  <PresentationFormat>Widescreen</PresentationFormat>
  <Paragraphs>84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Tema sustava Office</vt:lpstr>
      <vt:lpstr>Soaring</vt:lpstr>
      <vt:lpstr>Medijska pismenost</vt:lpstr>
      <vt:lpstr>Pismenost podrazumijeva:</vt:lpstr>
      <vt:lpstr>Što je medijska pismenost?</vt:lpstr>
      <vt:lpstr>PowerPoint Presentation</vt:lpstr>
      <vt:lpstr>PowerPoint Presentation</vt:lpstr>
      <vt:lpstr>Današnji mediji</vt:lpstr>
      <vt:lpstr>Neki primjeri medija</vt:lpstr>
      <vt:lpstr>PowerPoint Presentation</vt:lpstr>
      <vt:lpstr>Ključna pitanja medijske pismenosti:</vt:lpstr>
      <vt:lpstr>1. Tko je stvorio sadržaj? </vt:lpstr>
      <vt:lpstr>2. Kojom tehnikom su se poslužili da privuku moju pažnju? </vt:lpstr>
      <vt:lpstr>3. Tumače li drugi ljudi tu informaciju drugačije od mene? </vt:lpstr>
      <vt:lpstr>4. Koji životni stilovi, vrijednosti i gledišta su prikazani ili izostavljeni tom porukom? </vt:lpstr>
      <vt:lpstr>5. koji je cilj poruke? </vt:lpstr>
      <vt:lpstr>PowerPoint Presentation</vt:lpstr>
      <vt:lpstr>Kraj </vt:lpstr>
      <vt:lpstr>ZADATAK: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Mediji</dc:title>
  <dc:creator>Irena Šafarik</dc:creator>
  <cp:lastModifiedBy>irena safarik</cp:lastModifiedBy>
  <cp:revision>39</cp:revision>
  <dcterms:created xsi:type="dcterms:W3CDTF">2018-09-30T20:38:22Z</dcterms:created>
  <dcterms:modified xsi:type="dcterms:W3CDTF">2018-10-05T09:26:29Z</dcterms:modified>
</cp:coreProperties>
</file>