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73" r:id="rId10"/>
    <p:sldId id="275" r:id="rId11"/>
    <p:sldId id="276" r:id="rId12"/>
    <p:sldId id="277" r:id="rId13"/>
    <p:sldId id="278" r:id="rId14"/>
    <p:sldId id="280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</p:sldIdLst>
  <p:sldSz cx="9144000" cy="6858000" type="screen4x3"/>
  <p:notesSz cx="9144000" cy="6858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7200" y="6353175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525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525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54367" y="6432206"/>
            <a:ext cx="120650" cy="191135"/>
          </a:xfrm>
          <a:custGeom>
            <a:avLst/>
            <a:gdLst/>
            <a:ahLst/>
            <a:cxnLst/>
            <a:rect l="l" t="t" r="r" b="b"/>
            <a:pathLst>
              <a:path w="120650" h="191134">
                <a:moveTo>
                  <a:pt x="0" y="0"/>
                </a:moveTo>
                <a:lnTo>
                  <a:pt x="0" y="190842"/>
                </a:lnTo>
                <a:lnTo>
                  <a:pt x="120319" y="95427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3282" y="577341"/>
            <a:ext cx="7317435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rgbClr val="464652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rgbClr val="464652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7200" y="6353175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525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525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rgbClr val="464652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7200" y="6353175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525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5746" y="182371"/>
            <a:ext cx="7512507" cy="9105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rgbClr val="464652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67054" y="1678051"/>
            <a:ext cx="8009890" cy="4049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2My_HOP-bw" TargetMode="External"/><Relationship Id="rId2" Type="http://schemas.openxmlformats.org/officeDocument/2006/relationships/hyperlink" Target="https://www.youtube.com/watch?v=h2F2l5Xtin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4875" y="3648075"/>
            <a:ext cx="7315200" cy="1280160"/>
          </a:xfrm>
          <a:custGeom>
            <a:avLst/>
            <a:gdLst/>
            <a:ahLst/>
            <a:cxnLst/>
            <a:rect l="l" t="t" r="r" b="b"/>
            <a:pathLst>
              <a:path w="7315200" h="1280160">
                <a:moveTo>
                  <a:pt x="0" y="1280160"/>
                </a:moveTo>
                <a:lnTo>
                  <a:pt x="7315200" y="1280160"/>
                </a:lnTo>
                <a:lnTo>
                  <a:pt x="7315200" y="0"/>
                </a:lnTo>
                <a:lnTo>
                  <a:pt x="0" y="0"/>
                </a:lnTo>
                <a:lnTo>
                  <a:pt x="0" y="1280160"/>
                </a:lnTo>
                <a:close/>
              </a:path>
            </a:pathLst>
          </a:custGeom>
          <a:ln w="6350">
            <a:solidFill>
              <a:srgbClr val="717B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33475" y="3901821"/>
            <a:ext cx="7086600" cy="910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01240" marR="614045" indent="-1741170">
              <a:lnSpc>
                <a:spcPct val="100000"/>
              </a:lnSpc>
              <a:spcBef>
                <a:spcPts val="100"/>
              </a:spcBef>
            </a:pPr>
            <a:r>
              <a:rPr sz="2900" spc="140" dirty="0">
                <a:latin typeface="Georgia"/>
                <a:cs typeface="Georgia"/>
              </a:rPr>
              <a:t>Senzacionalizam </a:t>
            </a:r>
            <a:r>
              <a:rPr sz="2900" spc="305" dirty="0">
                <a:latin typeface="Georgia"/>
                <a:cs typeface="Georgia"/>
              </a:rPr>
              <a:t>u </a:t>
            </a:r>
            <a:r>
              <a:rPr sz="2900" spc="110" dirty="0">
                <a:latin typeface="Georgia"/>
                <a:cs typeface="Georgia"/>
              </a:rPr>
              <a:t>medijima </a:t>
            </a:r>
            <a:r>
              <a:rPr sz="2900" spc="170" dirty="0">
                <a:latin typeface="Georgia"/>
                <a:cs typeface="Georgia"/>
              </a:rPr>
              <a:t>kao  </a:t>
            </a:r>
            <a:r>
              <a:rPr sz="2900" spc="114" dirty="0">
                <a:latin typeface="Georgia"/>
                <a:cs typeface="Georgia"/>
              </a:rPr>
              <a:t>etičko</a:t>
            </a:r>
            <a:r>
              <a:rPr sz="2900" spc="210" dirty="0">
                <a:latin typeface="Georgia"/>
                <a:cs typeface="Georgia"/>
              </a:rPr>
              <a:t> </a:t>
            </a:r>
            <a:r>
              <a:rPr sz="2900" spc="110" dirty="0">
                <a:latin typeface="Georgia"/>
                <a:cs typeface="Georgia"/>
              </a:rPr>
              <a:t>pitanje</a:t>
            </a:r>
            <a:endParaRPr sz="2900">
              <a:latin typeface="Georgia"/>
              <a:cs typeface="Georg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52623" y="1342344"/>
            <a:ext cx="7188657" cy="16335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9CD3028B-C661-4274-B672-776AEA8B0652}"/>
              </a:ext>
            </a:extLst>
          </p:cNvPr>
          <p:cNvSpPr/>
          <p:nvPr/>
        </p:nvSpPr>
        <p:spPr>
          <a:xfrm>
            <a:off x="952623" y="5181981"/>
            <a:ext cx="72674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Prema: Danijel Labaš, Senzacionalizam u medijima kao etičko pitanje, DKMK, 2018.,  </a:t>
            </a:r>
          </a:p>
          <a:p>
            <a:r>
              <a:rPr lang="hr-HR" dirty="0"/>
              <a:t>Prilagodila: I. Šafarik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525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4367" y="6432206"/>
            <a:ext cx="120650" cy="191135"/>
          </a:xfrm>
          <a:custGeom>
            <a:avLst/>
            <a:gdLst/>
            <a:ahLst/>
            <a:cxnLst/>
            <a:rect l="l" t="t" r="r" b="b"/>
            <a:pathLst>
              <a:path w="120650" h="191134">
                <a:moveTo>
                  <a:pt x="0" y="0"/>
                </a:moveTo>
                <a:lnTo>
                  <a:pt x="0" y="190842"/>
                </a:lnTo>
                <a:lnTo>
                  <a:pt x="120319" y="95427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75257" y="452069"/>
            <a:ext cx="57931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60" dirty="0"/>
              <a:t>Mediji </a:t>
            </a:r>
            <a:r>
              <a:rPr sz="4000" spc="180" dirty="0"/>
              <a:t>također </a:t>
            </a:r>
            <a:r>
              <a:rPr sz="4000" spc="210" dirty="0"/>
              <a:t>mogu</a:t>
            </a:r>
            <a:r>
              <a:rPr sz="4000" spc="670" dirty="0"/>
              <a:t> </a:t>
            </a:r>
            <a:r>
              <a:rPr sz="4000" spc="765" dirty="0"/>
              <a:t>…</a:t>
            </a:r>
            <a:endParaRPr sz="4000"/>
          </a:p>
        </p:txBody>
      </p:sp>
      <p:sp>
        <p:nvSpPr>
          <p:cNvPr id="5" name="object 5"/>
          <p:cNvSpPr txBox="1"/>
          <p:nvPr/>
        </p:nvSpPr>
        <p:spPr>
          <a:xfrm>
            <a:off x="4685538" y="1175080"/>
            <a:ext cx="3439795" cy="459930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87020" marR="5080" indent="-274320">
              <a:lnSpc>
                <a:spcPts val="2810"/>
              </a:lnSpc>
              <a:spcBef>
                <a:spcPts val="455"/>
              </a:spcBef>
              <a:tabLst>
                <a:tab pos="286385" algn="l"/>
              </a:tabLst>
            </a:pPr>
            <a:r>
              <a:rPr sz="1950" spc="-550" dirty="0">
                <a:solidFill>
                  <a:srgbClr val="717BA2"/>
                </a:solidFill>
                <a:latin typeface="Arial"/>
                <a:cs typeface="Arial"/>
              </a:rPr>
              <a:t>	</a:t>
            </a:r>
            <a:r>
              <a:rPr sz="2600" spc="80" dirty="0">
                <a:latin typeface="Georgia"/>
                <a:cs typeface="Georgia"/>
              </a:rPr>
              <a:t>dezinformirati </a:t>
            </a:r>
            <a:r>
              <a:rPr sz="2600" spc="60" dirty="0">
                <a:latin typeface="Georgia"/>
                <a:cs typeface="Georgia"/>
              </a:rPr>
              <a:t>(fake  </a:t>
            </a:r>
            <a:r>
              <a:rPr sz="2600" spc="90" dirty="0">
                <a:latin typeface="Georgia"/>
                <a:cs typeface="Georgia"/>
              </a:rPr>
              <a:t>news),</a:t>
            </a:r>
            <a:endParaRPr sz="26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245"/>
              </a:spcBef>
              <a:tabLst>
                <a:tab pos="286385" algn="l"/>
              </a:tabLst>
            </a:pPr>
            <a:r>
              <a:rPr sz="1950" spc="-555" dirty="0">
                <a:solidFill>
                  <a:srgbClr val="717BA2"/>
                </a:solidFill>
                <a:latin typeface="Arial"/>
                <a:cs typeface="Arial"/>
              </a:rPr>
              <a:t>	</a:t>
            </a:r>
            <a:r>
              <a:rPr sz="2600" spc="114" dirty="0">
                <a:latin typeface="Georgia"/>
                <a:cs typeface="Georgia"/>
              </a:rPr>
              <a:t>manipulirati,</a:t>
            </a:r>
            <a:endParaRPr sz="26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86385" algn="l"/>
              </a:tabLst>
            </a:pPr>
            <a:r>
              <a:rPr sz="1950" spc="-555" dirty="0">
                <a:solidFill>
                  <a:srgbClr val="717BA2"/>
                </a:solidFill>
                <a:latin typeface="Arial"/>
                <a:cs typeface="Arial"/>
              </a:rPr>
              <a:t>	</a:t>
            </a:r>
            <a:r>
              <a:rPr sz="2600" spc="15" dirty="0">
                <a:latin typeface="Georgia"/>
                <a:cs typeface="Georgia"/>
              </a:rPr>
              <a:t>i</a:t>
            </a:r>
            <a:r>
              <a:rPr sz="2600" spc="195" dirty="0">
                <a:latin typeface="Georgia"/>
                <a:cs typeface="Georgia"/>
              </a:rPr>
              <a:t> </a:t>
            </a:r>
            <a:r>
              <a:rPr sz="2600" spc="60" dirty="0">
                <a:latin typeface="Georgia"/>
                <a:cs typeface="Georgia"/>
              </a:rPr>
              <a:t>širiti:</a:t>
            </a:r>
            <a:endParaRPr sz="26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  <a:tabLst>
                <a:tab pos="286385" algn="l"/>
              </a:tabLst>
            </a:pPr>
            <a:r>
              <a:rPr sz="1950" spc="-555" dirty="0">
                <a:solidFill>
                  <a:srgbClr val="717BA2"/>
                </a:solidFill>
                <a:latin typeface="Arial"/>
                <a:cs typeface="Arial"/>
              </a:rPr>
              <a:t>	</a:t>
            </a:r>
            <a:r>
              <a:rPr sz="2600" spc="95" dirty="0">
                <a:latin typeface="Georgia"/>
                <a:cs typeface="Georgia"/>
              </a:rPr>
              <a:t>stereotipe,</a:t>
            </a:r>
            <a:endParaRPr sz="26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500">
              <a:latin typeface="Times New Roman"/>
              <a:cs typeface="Times New Roman"/>
            </a:endParaRPr>
          </a:p>
          <a:p>
            <a:pPr marL="287020" marR="416559" indent="-274320">
              <a:lnSpc>
                <a:spcPts val="2810"/>
              </a:lnSpc>
              <a:tabLst>
                <a:tab pos="286385" algn="l"/>
              </a:tabLst>
            </a:pPr>
            <a:r>
              <a:rPr sz="1950" spc="-555" dirty="0">
                <a:solidFill>
                  <a:srgbClr val="717BA2"/>
                </a:solidFill>
                <a:latin typeface="Arial"/>
                <a:cs typeface="Arial"/>
              </a:rPr>
              <a:t>	</a:t>
            </a:r>
            <a:r>
              <a:rPr sz="2600" spc="114" dirty="0">
                <a:latin typeface="Georgia"/>
                <a:cs typeface="Georgia"/>
              </a:rPr>
              <a:t>pogrešne prikaze  </a:t>
            </a:r>
            <a:r>
              <a:rPr sz="2600" spc="80" dirty="0">
                <a:latin typeface="Georgia"/>
                <a:cs typeface="Georgia"/>
              </a:rPr>
              <a:t>ljepote,</a:t>
            </a:r>
            <a:endParaRPr sz="26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86385" algn="l"/>
              </a:tabLst>
            </a:pPr>
            <a:r>
              <a:rPr sz="1950" spc="-555" dirty="0">
                <a:solidFill>
                  <a:srgbClr val="717BA2"/>
                </a:solidFill>
                <a:latin typeface="Arial"/>
                <a:cs typeface="Arial"/>
              </a:rPr>
              <a:t>	</a:t>
            </a:r>
            <a:r>
              <a:rPr sz="2600" spc="125" dirty="0">
                <a:solidFill>
                  <a:srgbClr val="FF0000"/>
                </a:solidFill>
                <a:latin typeface="Georgia"/>
                <a:cs typeface="Georgia"/>
              </a:rPr>
              <a:t>senzacionalizam</a:t>
            </a:r>
            <a:endParaRPr sz="2600">
              <a:latin typeface="Georgia"/>
              <a:cs typeface="Georg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312" y="1106805"/>
            <a:ext cx="2808351" cy="33483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91639" y="3140964"/>
            <a:ext cx="2808351" cy="35730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4367" y="6432206"/>
            <a:ext cx="120319" cy="1908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20164" y="388061"/>
            <a:ext cx="65036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225" dirty="0"/>
              <a:t>Što </a:t>
            </a:r>
            <a:r>
              <a:rPr sz="4400" spc="90" dirty="0"/>
              <a:t>je</a:t>
            </a:r>
            <a:r>
              <a:rPr sz="4400" spc="425" dirty="0"/>
              <a:t> </a:t>
            </a:r>
            <a:r>
              <a:rPr sz="4400" spc="215" dirty="0"/>
              <a:t>senzacionalizam?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107504" y="1721611"/>
            <a:ext cx="2231962" cy="31830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68161" y="3212973"/>
            <a:ext cx="1273047" cy="18148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03829" y="2411476"/>
            <a:ext cx="1671320" cy="23825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3532" y="5344579"/>
            <a:ext cx="2304288" cy="12527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94070" y="5229225"/>
            <a:ext cx="3096387" cy="14442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4367" y="6432206"/>
            <a:ext cx="120319" cy="1908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3085" marR="5080" indent="-541020">
              <a:lnSpc>
                <a:spcPct val="100000"/>
              </a:lnSpc>
              <a:spcBef>
                <a:spcPts val="100"/>
              </a:spcBef>
            </a:pPr>
            <a:r>
              <a:rPr spc="125" dirty="0"/>
              <a:t>„Kada </a:t>
            </a:r>
            <a:r>
              <a:rPr spc="200" dirty="0"/>
              <a:t>pas </a:t>
            </a:r>
            <a:r>
              <a:rPr spc="114" dirty="0"/>
              <a:t>ugrize </a:t>
            </a:r>
            <a:r>
              <a:rPr spc="130" dirty="0"/>
              <a:t>čovjeka </a:t>
            </a:r>
            <a:r>
              <a:rPr spc="80" dirty="0"/>
              <a:t>to </a:t>
            </a:r>
            <a:r>
              <a:rPr spc="85" dirty="0"/>
              <a:t>nije </a:t>
            </a:r>
            <a:r>
              <a:rPr spc="100" dirty="0"/>
              <a:t>vijest. </a:t>
            </a:r>
            <a:r>
              <a:rPr spc="25" dirty="0"/>
              <a:t>Ali  </a:t>
            </a:r>
            <a:r>
              <a:rPr spc="200" dirty="0"/>
              <a:t>kada </a:t>
            </a:r>
            <a:r>
              <a:rPr spc="114" dirty="0"/>
              <a:t>čovjek ugrize </a:t>
            </a:r>
            <a:r>
              <a:rPr spc="185" dirty="0"/>
              <a:t>psa, </a:t>
            </a:r>
            <a:r>
              <a:rPr spc="80" dirty="0"/>
              <a:t>to </a:t>
            </a:r>
            <a:r>
              <a:rPr spc="65" dirty="0"/>
              <a:t>je</a:t>
            </a:r>
            <a:r>
              <a:rPr spc="620" dirty="0"/>
              <a:t> </a:t>
            </a:r>
            <a:r>
              <a:rPr spc="60" dirty="0"/>
              <a:t>vijest!”</a:t>
            </a:r>
          </a:p>
        </p:txBody>
      </p:sp>
      <p:sp>
        <p:nvSpPr>
          <p:cNvPr id="4" name="object 4"/>
          <p:cNvSpPr/>
          <p:nvPr/>
        </p:nvSpPr>
        <p:spPr>
          <a:xfrm>
            <a:off x="179514" y="1484792"/>
            <a:ext cx="8784971" cy="52532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4367" y="6432206"/>
            <a:ext cx="120650" cy="191135"/>
          </a:xfrm>
          <a:custGeom>
            <a:avLst/>
            <a:gdLst/>
            <a:ahLst/>
            <a:cxnLst/>
            <a:rect l="l" t="t" r="r" b="b"/>
            <a:pathLst>
              <a:path w="120650" h="191134">
                <a:moveTo>
                  <a:pt x="0" y="0"/>
                </a:moveTo>
                <a:lnTo>
                  <a:pt x="0" y="190842"/>
                </a:lnTo>
                <a:lnTo>
                  <a:pt x="120319" y="95427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4500" y="330149"/>
            <a:ext cx="82550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68755" algn="l"/>
                <a:tab pos="8241665" algn="l"/>
              </a:tabLst>
            </a:pPr>
            <a:r>
              <a:rPr sz="4800" b="1" u="dash" spc="409" dirty="0">
                <a:uFill>
                  <a:solidFill>
                    <a:srgbClr val="9FB8CD"/>
                  </a:solidFill>
                </a:uFill>
                <a:latin typeface="Georgia"/>
                <a:cs typeface="Georgia"/>
              </a:rPr>
              <a:t> 	</a:t>
            </a:r>
            <a:r>
              <a:rPr sz="4800" b="1" u="dash" spc="10" dirty="0">
                <a:uFill>
                  <a:solidFill>
                    <a:srgbClr val="9FB8CD"/>
                  </a:solidFill>
                </a:uFill>
                <a:latin typeface="Georgia"/>
                <a:cs typeface="Georgia"/>
              </a:rPr>
              <a:t>Senzacionalizam	</a:t>
            </a:r>
            <a:endParaRPr sz="48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238758"/>
            <a:ext cx="8015605" cy="3413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0"/>
              </a:spcBef>
              <a:tabLst>
                <a:tab pos="286385" algn="l"/>
              </a:tabLst>
            </a:pPr>
            <a:r>
              <a:rPr sz="1800" spc="-515" dirty="0">
                <a:solidFill>
                  <a:srgbClr val="717BA2"/>
                </a:solidFill>
                <a:latin typeface="Arial"/>
                <a:cs typeface="Arial"/>
              </a:rPr>
              <a:t>	</a:t>
            </a:r>
            <a:r>
              <a:rPr sz="2400" spc="140" dirty="0">
                <a:latin typeface="Georgia"/>
                <a:cs typeface="Georgia"/>
              </a:rPr>
              <a:t>pokušaj </a:t>
            </a:r>
            <a:r>
              <a:rPr sz="2400" spc="90" dirty="0">
                <a:latin typeface="Georgia"/>
                <a:cs typeface="Georgia"/>
              </a:rPr>
              <a:t>privlačenja </a:t>
            </a:r>
            <a:r>
              <a:rPr sz="2400" spc="155" dirty="0">
                <a:latin typeface="Georgia"/>
                <a:cs typeface="Georgia"/>
              </a:rPr>
              <a:t>naše </a:t>
            </a:r>
            <a:r>
              <a:rPr sz="2400" spc="85" dirty="0">
                <a:latin typeface="Georgia"/>
                <a:cs typeface="Georgia"/>
              </a:rPr>
              <a:t>pozornosti </a:t>
            </a:r>
            <a:r>
              <a:rPr sz="2400" spc="170" dirty="0">
                <a:latin typeface="Georgia"/>
                <a:cs typeface="Georgia"/>
              </a:rPr>
              <a:t>na </a:t>
            </a:r>
            <a:r>
              <a:rPr sz="2400" spc="114" dirty="0">
                <a:latin typeface="Georgia"/>
                <a:cs typeface="Georgia"/>
              </a:rPr>
              <a:t>neprikladan  </a:t>
            </a:r>
            <a:r>
              <a:rPr sz="2400" spc="15" dirty="0">
                <a:latin typeface="Georgia"/>
                <a:cs typeface="Georgia"/>
              </a:rPr>
              <a:t>i </a:t>
            </a:r>
            <a:r>
              <a:rPr sz="2400" spc="85" dirty="0">
                <a:latin typeface="Georgia"/>
                <a:cs typeface="Georgia"/>
              </a:rPr>
              <a:t>neprimjeren</a:t>
            </a:r>
            <a:r>
              <a:rPr sz="2400" spc="355" dirty="0">
                <a:latin typeface="Georgia"/>
                <a:cs typeface="Georgia"/>
              </a:rPr>
              <a:t> </a:t>
            </a:r>
            <a:r>
              <a:rPr sz="2400" spc="130" dirty="0">
                <a:latin typeface="Georgia"/>
                <a:cs typeface="Georgia"/>
              </a:rPr>
              <a:t>način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3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86385" algn="l"/>
              </a:tabLst>
            </a:pPr>
            <a:r>
              <a:rPr sz="1800" spc="-515" dirty="0">
                <a:solidFill>
                  <a:srgbClr val="717BA2"/>
                </a:solidFill>
                <a:latin typeface="Arial"/>
                <a:cs typeface="Arial"/>
              </a:rPr>
              <a:t>	</a:t>
            </a:r>
            <a:r>
              <a:rPr sz="2400" b="1" spc="10" dirty="0">
                <a:latin typeface="Georgia"/>
                <a:cs typeface="Georgia"/>
              </a:rPr>
              <a:t>Izvještavanjem </a:t>
            </a:r>
            <a:r>
              <a:rPr sz="2400" b="1" spc="-55" dirty="0">
                <a:latin typeface="Georgia"/>
                <a:cs typeface="Georgia"/>
              </a:rPr>
              <a:t>o: </a:t>
            </a:r>
            <a:r>
              <a:rPr sz="2400" spc="75" dirty="0">
                <a:latin typeface="Georgia"/>
                <a:cs typeface="Georgia"/>
              </a:rPr>
              <a:t>životima</a:t>
            </a:r>
            <a:r>
              <a:rPr sz="2400" spc="60" dirty="0">
                <a:latin typeface="Georgia"/>
                <a:cs typeface="Georgia"/>
              </a:rPr>
              <a:t> </a:t>
            </a:r>
            <a:r>
              <a:rPr sz="2400" spc="85" dirty="0">
                <a:latin typeface="Georgia"/>
                <a:cs typeface="Georgia"/>
              </a:rPr>
              <a:t>„slavnih”</a:t>
            </a:r>
            <a:endParaRPr sz="2400">
              <a:latin typeface="Georgia"/>
              <a:cs typeface="Georgia"/>
            </a:endParaRPr>
          </a:p>
          <a:p>
            <a:pPr marL="2337435" marR="1408430">
              <a:lnSpc>
                <a:spcPct val="120800"/>
              </a:lnSpc>
            </a:pPr>
            <a:r>
              <a:rPr sz="2400" spc="85" dirty="0">
                <a:latin typeface="Georgia"/>
                <a:cs typeface="Georgia"/>
              </a:rPr>
              <a:t>vijestima </a:t>
            </a:r>
            <a:r>
              <a:rPr sz="2400" spc="50" dirty="0">
                <a:latin typeface="Georgia"/>
                <a:cs typeface="Georgia"/>
              </a:rPr>
              <a:t>iz </a:t>
            </a:r>
            <a:r>
              <a:rPr sz="2400" spc="114" dirty="0">
                <a:latin typeface="Georgia"/>
                <a:cs typeface="Georgia"/>
              </a:rPr>
              <a:t>crne </a:t>
            </a:r>
            <a:r>
              <a:rPr sz="2400" spc="105" dirty="0">
                <a:latin typeface="Georgia"/>
                <a:cs typeface="Georgia"/>
              </a:rPr>
              <a:t>kronike  </a:t>
            </a:r>
            <a:r>
              <a:rPr sz="2400" spc="95" dirty="0">
                <a:latin typeface="Georgia"/>
                <a:cs typeface="Georgia"/>
              </a:rPr>
              <a:t>eksplicitnim </a:t>
            </a:r>
            <a:r>
              <a:rPr sz="2400" spc="75" dirty="0">
                <a:latin typeface="Georgia"/>
                <a:cs typeface="Georgia"/>
              </a:rPr>
              <a:t>fotografijama</a:t>
            </a:r>
            <a:r>
              <a:rPr sz="2400" spc="285" dirty="0">
                <a:latin typeface="Georgia"/>
                <a:cs typeface="Georgia"/>
              </a:rPr>
              <a:t> </a:t>
            </a:r>
            <a:r>
              <a:rPr sz="2400" spc="120" dirty="0">
                <a:latin typeface="Georgia"/>
                <a:cs typeface="Georgia"/>
              </a:rPr>
              <a:t>...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86385" algn="l"/>
              </a:tabLst>
            </a:pPr>
            <a:r>
              <a:rPr sz="1800" spc="-515" dirty="0">
                <a:solidFill>
                  <a:srgbClr val="717BA2"/>
                </a:solidFill>
                <a:latin typeface="Arial"/>
                <a:cs typeface="Arial"/>
              </a:rPr>
              <a:t>	</a:t>
            </a:r>
            <a:r>
              <a:rPr sz="2400" b="1" dirty="0">
                <a:latin typeface="Georgia"/>
                <a:cs typeface="Georgia"/>
              </a:rPr>
              <a:t>cilj: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35883" y="4041902"/>
            <a:ext cx="2280284" cy="2555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1523" y="5373204"/>
            <a:ext cx="2880360" cy="12241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32983" y="5249341"/>
            <a:ext cx="3096387" cy="13289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4367" y="6432206"/>
            <a:ext cx="120319" cy="1908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5541" y="1628863"/>
            <a:ext cx="8424926" cy="48964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426588" y="182371"/>
            <a:ext cx="5041011" cy="910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60119" algn="ctr">
              <a:lnSpc>
                <a:spcPct val="100000"/>
              </a:lnSpc>
              <a:spcBef>
                <a:spcPts val="100"/>
              </a:spcBef>
            </a:pPr>
            <a:r>
              <a:rPr lang="hr-HR" spc="75" dirty="0"/>
              <a:t>P</a:t>
            </a:r>
            <a:r>
              <a:rPr spc="75" dirty="0" err="1"/>
              <a:t>rimjeri</a:t>
            </a:r>
            <a:r>
              <a:rPr spc="75" dirty="0"/>
              <a:t>  </a:t>
            </a:r>
            <a:r>
              <a:rPr lang="hr-HR" spc="135" dirty="0"/>
              <a:t>s</a:t>
            </a:r>
            <a:r>
              <a:rPr spc="135" dirty="0" err="1"/>
              <a:t>vjetsk</a:t>
            </a:r>
            <a:r>
              <a:rPr lang="hr-HR" spc="135" dirty="0" err="1"/>
              <a:t>og</a:t>
            </a:r>
            <a:r>
              <a:rPr spc="135" dirty="0"/>
              <a:t> </a:t>
            </a:r>
            <a:r>
              <a:rPr lang="hr-HR" spc="135" dirty="0"/>
              <a:t>    </a:t>
            </a:r>
            <a:r>
              <a:rPr spc="114" dirty="0" err="1"/>
              <a:t>medijsk</a:t>
            </a:r>
            <a:r>
              <a:rPr lang="hr-HR" spc="114" dirty="0" err="1"/>
              <a:t>og</a:t>
            </a:r>
            <a:r>
              <a:rPr spc="285" dirty="0"/>
              <a:t> </a:t>
            </a:r>
            <a:r>
              <a:rPr spc="110" dirty="0" err="1"/>
              <a:t>pejzaž</a:t>
            </a:r>
            <a:r>
              <a:rPr lang="hr-HR" spc="110" dirty="0"/>
              <a:t>a</a:t>
            </a:r>
            <a:endParaRPr spc="11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4367" y="6432206"/>
            <a:ext cx="120319" cy="1908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57122" y="577341"/>
            <a:ext cx="68306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110" dirty="0"/>
              <a:t>Medijski </a:t>
            </a:r>
            <a:r>
              <a:rPr sz="3200" spc="130" dirty="0"/>
              <a:t>pejzaž </a:t>
            </a:r>
            <a:r>
              <a:rPr sz="3200" spc="335" dirty="0"/>
              <a:t>u </a:t>
            </a:r>
            <a:r>
              <a:rPr sz="3200" spc="160" dirty="0"/>
              <a:t>nekim</a:t>
            </a:r>
            <a:r>
              <a:rPr sz="3200" spc="375" dirty="0"/>
              <a:t> </a:t>
            </a:r>
            <a:r>
              <a:rPr sz="3200" spc="145" dirty="0"/>
              <a:t>zemljama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539546" y="1412836"/>
            <a:ext cx="3744467" cy="47524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64532" y="1268755"/>
            <a:ext cx="3971925" cy="5295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525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4367" y="6432206"/>
            <a:ext cx="120650" cy="191135"/>
          </a:xfrm>
          <a:custGeom>
            <a:avLst/>
            <a:gdLst/>
            <a:ahLst/>
            <a:cxnLst/>
            <a:rect l="l" t="t" r="r" b="b"/>
            <a:pathLst>
              <a:path w="120650" h="191134">
                <a:moveTo>
                  <a:pt x="0" y="0"/>
                </a:moveTo>
                <a:lnTo>
                  <a:pt x="0" y="190842"/>
                </a:lnTo>
                <a:lnTo>
                  <a:pt x="120319" y="95427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76350" y="182371"/>
            <a:ext cx="6990715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45" dirty="0"/>
              <a:t>Kako </a:t>
            </a:r>
            <a:r>
              <a:rPr spc="155" dirty="0"/>
              <a:t>nastaje </a:t>
            </a:r>
            <a:r>
              <a:rPr spc="145" dirty="0"/>
              <a:t>senzacionalistička</a:t>
            </a:r>
            <a:r>
              <a:rPr spc="420" dirty="0"/>
              <a:t> </a:t>
            </a:r>
            <a:r>
              <a:rPr spc="135" dirty="0"/>
              <a:t>priča?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31665" marR="5080" indent="-274320">
              <a:lnSpc>
                <a:spcPct val="100000"/>
              </a:lnSpc>
              <a:spcBef>
                <a:spcPts val="100"/>
              </a:spcBef>
              <a:tabLst>
                <a:tab pos="4431030" algn="l"/>
              </a:tabLst>
            </a:pPr>
            <a:r>
              <a:rPr sz="1800" spc="-515" dirty="0">
                <a:solidFill>
                  <a:srgbClr val="717BA2"/>
                </a:solidFill>
                <a:latin typeface="Arial"/>
                <a:cs typeface="Arial"/>
              </a:rPr>
              <a:t>	</a:t>
            </a:r>
            <a:r>
              <a:rPr spc="65" dirty="0">
                <a:solidFill>
                  <a:srgbClr val="FF0000"/>
                </a:solidFill>
              </a:rPr>
              <a:t>Novinar </a:t>
            </a:r>
            <a:r>
              <a:rPr spc="85" dirty="0">
                <a:solidFill>
                  <a:srgbClr val="FF0000"/>
                </a:solidFill>
              </a:rPr>
              <a:t>traži </a:t>
            </a:r>
            <a:r>
              <a:rPr spc="105" dirty="0">
                <a:solidFill>
                  <a:srgbClr val="FF0000"/>
                </a:solidFill>
              </a:rPr>
              <a:t>„udicu” </a:t>
            </a:r>
            <a:r>
              <a:rPr spc="-345" dirty="0"/>
              <a:t>–  </a:t>
            </a:r>
            <a:r>
              <a:rPr spc="114" dirty="0"/>
              <a:t>nešto </a:t>
            </a:r>
            <a:r>
              <a:rPr spc="100" dirty="0">
                <a:solidFill>
                  <a:srgbClr val="FF0000"/>
                </a:solidFill>
              </a:rPr>
              <a:t>emocionalno,  </a:t>
            </a:r>
            <a:r>
              <a:rPr spc="85" dirty="0">
                <a:solidFill>
                  <a:srgbClr val="FF0000"/>
                </a:solidFill>
              </a:rPr>
              <a:t>upadljivo </a:t>
            </a:r>
            <a:r>
              <a:rPr spc="20" dirty="0">
                <a:solidFill>
                  <a:srgbClr val="FF0000"/>
                </a:solidFill>
              </a:rPr>
              <a:t>ili </a:t>
            </a:r>
            <a:r>
              <a:rPr spc="125" dirty="0">
                <a:solidFill>
                  <a:srgbClr val="FF0000"/>
                </a:solidFill>
              </a:rPr>
              <a:t>šokirajuće  </a:t>
            </a:r>
            <a:r>
              <a:rPr spc="155" dirty="0">
                <a:solidFill>
                  <a:srgbClr val="FF0000"/>
                </a:solidFill>
              </a:rPr>
              <a:t>kako </a:t>
            </a:r>
            <a:r>
              <a:rPr spc="75" dirty="0">
                <a:solidFill>
                  <a:srgbClr val="FF0000"/>
                </a:solidFill>
              </a:rPr>
              <a:t>bi </a:t>
            </a:r>
            <a:r>
              <a:rPr spc="110" dirty="0">
                <a:solidFill>
                  <a:srgbClr val="FF0000"/>
                </a:solidFill>
              </a:rPr>
              <a:t>privukao  </a:t>
            </a:r>
            <a:r>
              <a:rPr spc="95" dirty="0">
                <a:solidFill>
                  <a:srgbClr val="FF0000"/>
                </a:solidFill>
              </a:rPr>
              <a:t>pozornost </a:t>
            </a:r>
            <a:r>
              <a:rPr spc="114" dirty="0">
                <a:solidFill>
                  <a:srgbClr val="FF0000"/>
                </a:solidFill>
              </a:rPr>
              <a:t>publike. </a:t>
            </a:r>
            <a:r>
              <a:rPr spc="20" dirty="0"/>
              <a:t>To  </a:t>
            </a:r>
            <a:r>
              <a:rPr spc="225" dirty="0"/>
              <a:t>su </a:t>
            </a:r>
            <a:r>
              <a:rPr spc="110" dirty="0"/>
              <a:t>naučili </a:t>
            </a:r>
            <a:r>
              <a:rPr spc="85" dirty="0"/>
              <a:t>novinari </a:t>
            </a:r>
            <a:r>
              <a:rPr spc="75" dirty="0"/>
              <a:t>po  </a:t>
            </a:r>
            <a:r>
              <a:rPr spc="65" dirty="0"/>
              <a:t>cijelome </a:t>
            </a:r>
            <a:r>
              <a:rPr spc="95" dirty="0"/>
              <a:t>svijetu </a:t>
            </a:r>
            <a:r>
              <a:rPr spc="-345" dirty="0"/>
              <a:t>– </a:t>
            </a:r>
            <a:r>
              <a:rPr spc="100" dirty="0"/>
              <a:t>bez  </a:t>
            </a:r>
            <a:r>
              <a:rPr spc="85" dirty="0"/>
              <a:t>obzira </a:t>
            </a:r>
            <a:r>
              <a:rPr spc="90" dirty="0"/>
              <a:t>izvještvaju </a:t>
            </a:r>
            <a:r>
              <a:rPr spc="25" dirty="0"/>
              <a:t>li </a:t>
            </a:r>
            <a:r>
              <a:rPr spc="50" dirty="0"/>
              <a:t>o  </a:t>
            </a:r>
            <a:r>
              <a:rPr spc="60" dirty="0"/>
              <a:t>politici, </a:t>
            </a:r>
            <a:r>
              <a:rPr spc="114" dirty="0"/>
              <a:t>gospodarstvu,  društvenim </a:t>
            </a:r>
            <a:r>
              <a:rPr spc="20" dirty="0"/>
              <a:t>ili </a:t>
            </a:r>
            <a:r>
              <a:rPr spc="175" dirty="0"/>
              <a:t>čak  </a:t>
            </a:r>
            <a:r>
              <a:rPr spc="125" dirty="0"/>
              <a:t>humanitarnim</a:t>
            </a:r>
            <a:r>
              <a:rPr spc="170" dirty="0"/>
              <a:t> </a:t>
            </a:r>
            <a:r>
              <a:rPr spc="130" dirty="0"/>
              <a:t>temama.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6668" y="1290237"/>
            <a:ext cx="3471941" cy="47684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525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4367" y="6432206"/>
            <a:ext cx="120650" cy="191135"/>
          </a:xfrm>
          <a:custGeom>
            <a:avLst/>
            <a:gdLst/>
            <a:ahLst/>
            <a:cxnLst/>
            <a:rect l="l" t="t" r="r" b="b"/>
            <a:pathLst>
              <a:path w="120650" h="191134">
                <a:moveTo>
                  <a:pt x="0" y="0"/>
                </a:moveTo>
                <a:lnTo>
                  <a:pt x="0" y="190842"/>
                </a:lnTo>
                <a:lnTo>
                  <a:pt x="120319" y="95427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78281" y="577341"/>
            <a:ext cx="77863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165" dirty="0"/>
              <a:t>Zašto </a:t>
            </a:r>
            <a:r>
              <a:rPr sz="3200" spc="175" dirty="0"/>
              <a:t>nastaje </a:t>
            </a:r>
            <a:r>
              <a:rPr sz="3200" spc="160" dirty="0"/>
              <a:t>senzacionalistička</a:t>
            </a:r>
            <a:r>
              <a:rPr sz="3200" spc="335" dirty="0"/>
              <a:t> </a:t>
            </a:r>
            <a:r>
              <a:rPr sz="3200" spc="150" dirty="0"/>
              <a:t>priča?</a:t>
            </a:r>
            <a:endParaRPr sz="3200"/>
          </a:p>
        </p:txBody>
      </p:sp>
      <p:sp>
        <p:nvSpPr>
          <p:cNvPr id="5" name="object 5"/>
          <p:cNvSpPr txBox="1"/>
          <p:nvPr/>
        </p:nvSpPr>
        <p:spPr>
          <a:xfrm>
            <a:off x="535940" y="1535938"/>
            <a:ext cx="3861435" cy="448945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86385" marR="5080" indent="-274320">
              <a:lnSpc>
                <a:spcPct val="80000"/>
              </a:lnSpc>
              <a:spcBef>
                <a:spcPts val="675"/>
              </a:spcBef>
              <a:tabLst>
                <a:tab pos="286385" algn="l"/>
              </a:tabLst>
            </a:pPr>
            <a:r>
              <a:rPr sz="1800" spc="-515" dirty="0">
                <a:solidFill>
                  <a:srgbClr val="717BA2"/>
                </a:solidFill>
                <a:latin typeface="Arial"/>
                <a:cs typeface="Arial"/>
              </a:rPr>
              <a:t>	</a:t>
            </a:r>
            <a:r>
              <a:rPr sz="2400" spc="95" dirty="0">
                <a:solidFill>
                  <a:srgbClr val="FF0000"/>
                </a:solidFill>
                <a:latin typeface="Georgia"/>
                <a:cs typeface="Georgia"/>
              </a:rPr>
              <a:t>Više </a:t>
            </a:r>
            <a:r>
              <a:rPr sz="2400" spc="105" dirty="0">
                <a:solidFill>
                  <a:srgbClr val="FF0000"/>
                </a:solidFill>
                <a:latin typeface="Georgia"/>
                <a:cs typeface="Georgia"/>
              </a:rPr>
              <a:t>istraživanja  </a:t>
            </a:r>
            <a:r>
              <a:rPr sz="2400" spc="105" dirty="0">
                <a:latin typeface="Georgia"/>
                <a:cs typeface="Georgia"/>
              </a:rPr>
              <a:t>pokazalo </a:t>
            </a:r>
            <a:r>
              <a:rPr sz="2400" spc="50" dirty="0">
                <a:latin typeface="Georgia"/>
                <a:cs typeface="Georgia"/>
              </a:rPr>
              <a:t>je </a:t>
            </a:r>
            <a:r>
              <a:rPr sz="2400" spc="140" dirty="0">
                <a:latin typeface="Georgia"/>
                <a:cs typeface="Georgia"/>
              </a:rPr>
              <a:t>da </a:t>
            </a:r>
            <a:r>
              <a:rPr sz="2400" spc="105" dirty="0">
                <a:solidFill>
                  <a:srgbClr val="FF0000"/>
                </a:solidFill>
                <a:latin typeface="Georgia"/>
                <a:cs typeface="Georgia"/>
              </a:rPr>
              <a:t>medijske  </a:t>
            </a:r>
            <a:r>
              <a:rPr sz="2400" spc="170" dirty="0">
                <a:solidFill>
                  <a:srgbClr val="FF0000"/>
                </a:solidFill>
                <a:latin typeface="Georgia"/>
                <a:cs typeface="Georgia"/>
              </a:rPr>
              <a:t>kuće </a:t>
            </a:r>
            <a:r>
              <a:rPr sz="2400" spc="95" dirty="0">
                <a:latin typeface="Georgia"/>
                <a:cs typeface="Georgia"/>
              </a:rPr>
              <a:t>pribjegavaju  </a:t>
            </a:r>
            <a:r>
              <a:rPr sz="2400" spc="110" dirty="0">
                <a:solidFill>
                  <a:srgbClr val="FF0000"/>
                </a:solidFill>
                <a:latin typeface="Georgia"/>
                <a:cs typeface="Georgia"/>
              </a:rPr>
              <a:t>senzacionalističkim  </a:t>
            </a:r>
            <a:r>
              <a:rPr sz="2400" spc="114" dirty="0">
                <a:solidFill>
                  <a:srgbClr val="FF0000"/>
                </a:solidFill>
                <a:latin typeface="Georgia"/>
                <a:cs typeface="Georgia"/>
              </a:rPr>
              <a:t>sadržajima </a:t>
            </a:r>
            <a:r>
              <a:rPr sz="2400" spc="165" dirty="0">
                <a:solidFill>
                  <a:srgbClr val="FF0000"/>
                </a:solidFill>
                <a:latin typeface="Georgia"/>
                <a:cs typeface="Georgia"/>
              </a:rPr>
              <a:t>kada </a:t>
            </a:r>
            <a:r>
              <a:rPr sz="2400" spc="225" dirty="0">
                <a:solidFill>
                  <a:srgbClr val="FF0000"/>
                </a:solidFill>
                <a:latin typeface="Georgia"/>
                <a:cs typeface="Georgia"/>
              </a:rPr>
              <a:t>su </a:t>
            </a:r>
            <a:r>
              <a:rPr sz="2400" spc="85" dirty="0">
                <a:solidFill>
                  <a:srgbClr val="FF0000"/>
                </a:solidFill>
                <a:latin typeface="Georgia"/>
                <a:cs typeface="Georgia"/>
              </a:rPr>
              <a:t>pod  </a:t>
            </a:r>
            <a:r>
              <a:rPr sz="2400" spc="95" dirty="0">
                <a:solidFill>
                  <a:srgbClr val="FF0000"/>
                </a:solidFill>
                <a:latin typeface="Georgia"/>
                <a:cs typeface="Georgia"/>
              </a:rPr>
              <a:t>komercijalnim  pritiskom, </a:t>
            </a:r>
            <a:r>
              <a:rPr sz="2400" spc="20" dirty="0">
                <a:latin typeface="Georgia"/>
                <a:cs typeface="Georgia"/>
              </a:rPr>
              <a:t>ili </a:t>
            </a:r>
            <a:r>
              <a:rPr sz="2400" spc="165" dirty="0">
                <a:latin typeface="Georgia"/>
                <a:cs typeface="Georgia"/>
              </a:rPr>
              <a:t>kada </a:t>
            </a:r>
            <a:r>
              <a:rPr sz="2400" spc="75" dirty="0">
                <a:latin typeface="Georgia"/>
                <a:cs typeface="Georgia"/>
              </a:rPr>
              <a:t>ovise  </a:t>
            </a:r>
            <a:r>
              <a:rPr sz="2400" spc="50" dirty="0">
                <a:latin typeface="Georgia"/>
                <a:cs typeface="Georgia"/>
              </a:rPr>
              <a:t>o </a:t>
            </a:r>
            <a:r>
              <a:rPr sz="2400" spc="95" dirty="0">
                <a:latin typeface="Georgia"/>
                <a:cs typeface="Georgia"/>
              </a:rPr>
              <a:t>prihodima</a:t>
            </a:r>
            <a:r>
              <a:rPr sz="2400" spc="310" dirty="0">
                <a:latin typeface="Georgia"/>
                <a:cs typeface="Georgia"/>
              </a:rPr>
              <a:t> </a:t>
            </a:r>
            <a:r>
              <a:rPr sz="2400" spc="114" dirty="0">
                <a:solidFill>
                  <a:srgbClr val="FF0000"/>
                </a:solidFill>
                <a:latin typeface="Georgia"/>
                <a:cs typeface="Georgia"/>
              </a:rPr>
              <a:t>oglasa.</a:t>
            </a:r>
            <a:endParaRPr sz="2400">
              <a:latin typeface="Georgia"/>
              <a:cs typeface="Georgia"/>
            </a:endParaRPr>
          </a:p>
          <a:p>
            <a:pPr marL="286385" marR="34925" algn="just">
              <a:lnSpc>
                <a:spcPct val="80000"/>
              </a:lnSpc>
            </a:pPr>
            <a:r>
              <a:rPr sz="2400" spc="100" dirty="0">
                <a:latin typeface="Georgia"/>
                <a:cs typeface="Georgia"/>
              </a:rPr>
              <a:t>Ipak, malo </a:t>
            </a:r>
            <a:r>
              <a:rPr sz="2400" spc="50" dirty="0">
                <a:latin typeface="Georgia"/>
                <a:cs typeface="Georgia"/>
              </a:rPr>
              <a:t>je </a:t>
            </a:r>
            <a:r>
              <a:rPr sz="2400" spc="130" dirty="0">
                <a:latin typeface="Georgia"/>
                <a:cs typeface="Georgia"/>
              </a:rPr>
              <a:t>dokaza </a:t>
            </a:r>
            <a:r>
              <a:rPr sz="2400" spc="140" dirty="0">
                <a:latin typeface="Georgia"/>
                <a:cs typeface="Georgia"/>
              </a:rPr>
              <a:t>da  </a:t>
            </a:r>
            <a:r>
              <a:rPr sz="2400" spc="114" dirty="0">
                <a:solidFill>
                  <a:srgbClr val="FF0000"/>
                </a:solidFill>
                <a:latin typeface="Georgia"/>
                <a:cs typeface="Georgia"/>
              </a:rPr>
              <a:t>senzacionalisičke</a:t>
            </a:r>
            <a:r>
              <a:rPr sz="2400" spc="18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400" spc="85" dirty="0">
                <a:solidFill>
                  <a:srgbClr val="FF0000"/>
                </a:solidFill>
                <a:latin typeface="Georgia"/>
                <a:cs typeface="Georgia"/>
              </a:rPr>
              <a:t>priče</a:t>
            </a:r>
            <a:endParaRPr sz="2400">
              <a:latin typeface="Georgia"/>
              <a:cs typeface="Georgia"/>
            </a:endParaRPr>
          </a:p>
          <a:p>
            <a:pPr marL="286385" marR="147320">
              <a:lnSpc>
                <a:spcPct val="80000"/>
              </a:lnSpc>
            </a:pPr>
            <a:r>
              <a:rPr sz="2400" spc="100" dirty="0">
                <a:solidFill>
                  <a:srgbClr val="FF0000"/>
                </a:solidFill>
                <a:latin typeface="Georgia"/>
                <a:cs typeface="Georgia"/>
              </a:rPr>
              <a:t>doista </a:t>
            </a:r>
            <a:r>
              <a:rPr sz="2400" spc="85" dirty="0">
                <a:solidFill>
                  <a:srgbClr val="FF0000"/>
                </a:solidFill>
                <a:latin typeface="Georgia"/>
                <a:cs typeface="Georgia"/>
              </a:rPr>
              <a:t>privlače </a:t>
            </a:r>
            <a:r>
              <a:rPr sz="2400" spc="140" dirty="0">
                <a:solidFill>
                  <a:srgbClr val="FF0000"/>
                </a:solidFill>
                <a:latin typeface="Georgia"/>
                <a:cs typeface="Georgia"/>
              </a:rPr>
              <a:t>publiku  </a:t>
            </a:r>
            <a:r>
              <a:rPr sz="2400" spc="15" dirty="0">
                <a:latin typeface="Georgia"/>
                <a:cs typeface="Georgia"/>
              </a:rPr>
              <a:t>i </a:t>
            </a:r>
            <a:r>
              <a:rPr sz="2400" spc="-345" dirty="0">
                <a:latin typeface="Georgia"/>
                <a:cs typeface="Georgia"/>
              </a:rPr>
              <a:t>– </a:t>
            </a:r>
            <a:r>
              <a:rPr sz="2400" spc="140" dirty="0">
                <a:latin typeface="Georgia"/>
                <a:cs typeface="Georgia"/>
              </a:rPr>
              <a:t>ako </a:t>
            </a:r>
            <a:r>
              <a:rPr sz="2400" spc="250" dirty="0">
                <a:latin typeface="Georgia"/>
                <a:cs typeface="Georgia"/>
              </a:rPr>
              <a:t>u </a:t>
            </a:r>
            <a:r>
              <a:rPr sz="2400" spc="90" dirty="0">
                <a:latin typeface="Georgia"/>
                <a:cs typeface="Georgia"/>
              </a:rPr>
              <a:t>tome </a:t>
            </a:r>
            <a:r>
              <a:rPr sz="2400" spc="15" dirty="0">
                <a:latin typeface="Georgia"/>
                <a:cs typeface="Georgia"/>
              </a:rPr>
              <a:t>i</a:t>
            </a:r>
            <a:r>
              <a:rPr sz="2400" spc="440" dirty="0">
                <a:latin typeface="Georgia"/>
                <a:cs typeface="Georgia"/>
              </a:rPr>
              <a:t> </a:t>
            </a:r>
            <a:r>
              <a:rPr sz="2400" spc="135" dirty="0">
                <a:latin typeface="Georgia"/>
                <a:cs typeface="Georgia"/>
              </a:rPr>
              <a:t>uspiju</a:t>
            </a:r>
            <a:endParaRPr sz="2400">
              <a:latin typeface="Georgia"/>
              <a:cs typeface="Georgia"/>
            </a:endParaRPr>
          </a:p>
          <a:p>
            <a:pPr marL="286385" marR="52705" algn="just">
              <a:lnSpc>
                <a:spcPct val="80000"/>
              </a:lnSpc>
            </a:pPr>
            <a:r>
              <a:rPr sz="2400" spc="-345" dirty="0">
                <a:latin typeface="Georgia"/>
                <a:cs typeface="Georgia"/>
              </a:rPr>
              <a:t>– </a:t>
            </a:r>
            <a:r>
              <a:rPr sz="2400" spc="120" dirty="0">
                <a:latin typeface="Georgia"/>
                <a:cs typeface="Georgia"/>
              </a:rPr>
              <a:t>ne </a:t>
            </a:r>
            <a:r>
              <a:rPr sz="2400" spc="114" dirty="0">
                <a:latin typeface="Georgia"/>
                <a:cs typeface="Georgia"/>
              </a:rPr>
              <a:t>uspijevaju </a:t>
            </a:r>
            <a:r>
              <a:rPr sz="2400" spc="100" dirty="0">
                <a:solidFill>
                  <a:srgbClr val="FF0000"/>
                </a:solidFill>
                <a:latin typeface="Georgia"/>
                <a:cs typeface="Georgia"/>
              </a:rPr>
              <a:t>zadržati  </a:t>
            </a:r>
            <a:r>
              <a:rPr sz="2400" spc="90" dirty="0">
                <a:solidFill>
                  <a:srgbClr val="FF0000"/>
                </a:solidFill>
                <a:latin typeface="Georgia"/>
                <a:cs typeface="Georgia"/>
              </a:rPr>
              <a:t>pozornost </a:t>
            </a:r>
            <a:r>
              <a:rPr sz="2400" spc="114" dirty="0">
                <a:solidFill>
                  <a:srgbClr val="FF0000"/>
                </a:solidFill>
                <a:latin typeface="Georgia"/>
                <a:cs typeface="Georgia"/>
              </a:rPr>
              <a:t>publike </a:t>
            </a:r>
            <a:r>
              <a:rPr sz="2400" spc="125" dirty="0">
                <a:solidFill>
                  <a:srgbClr val="FF0000"/>
                </a:solidFill>
                <a:latin typeface="Georgia"/>
                <a:cs typeface="Georgia"/>
              </a:rPr>
              <a:t>duže  </a:t>
            </a:r>
            <a:r>
              <a:rPr sz="2400" spc="70" dirty="0">
                <a:solidFill>
                  <a:srgbClr val="FF0000"/>
                </a:solidFill>
                <a:latin typeface="Georgia"/>
                <a:cs typeface="Georgia"/>
              </a:rPr>
              <a:t>vrijeme.</a:t>
            </a:r>
            <a:endParaRPr sz="2400">
              <a:latin typeface="Georgia"/>
              <a:cs typeface="Georgia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EB055B8E-8AD8-42FB-B394-6D7AE5EAE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2556" y="1257905"/>
            <a:ext cx="3505504" cy="473700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525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4367" y="6432206"/>
            <a:ext cx="120650" cy="191135"/>
          </a:xfrm>
          <a:custGeom>
            <a:avLst/>
            <a:gdLst/>
            <a:ahLst/>
            <a:cxnLst/>
            <a:rect l="l" t="t" r="r" b="b"/>
            <a:pathLst>
              <a:path w="120650" h="191134">
                <a:moveTo>
                  <a:pt x="0" y="0"/>
                </a:moveTo>
                <a:lnTo>
                  <a:pt x="0" y="190842"/>
                </a:lnTo>
                <a:lnTo>
                  <a:pt x="120319" y="95427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46582" y="577341"/>
            <a:ext cx="78498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55" dirty="0"/>
              <a:t>Voli </a:t>
            </a:r>
            <a:r>
              <a:rPr sz="3200" spc="30" dirty="0"/>
              <a:t>li </a:t>
            </a:r>
            <a:r>
              <a:rPr sz="3200" spc="180" dirty="0"/>
              <a:t>publika </a:t>
            </a:r>
            <a:r>
              <a:rPr sz="3200" spc="150" dirty="0"/>
              <a:t>senzacionalističke</a:t>
            </a:r>
            <a:r>
              <a:rPr sz="3200" spc="705" dirty="0"/>
              <a:t> </a:t>
            </a:r>
            <a:r>
              <a:rPr sz="3200" spc="130" dirty="0"/>
              <a:t>priče?</a:t>
            </a:r>
            <a:endParaRPr sz="3200"/>
          </a:p>
        </p:txBody>
      </p:sp>
      <p:sp>
        <p:nvSpPr>
          <p:cNvPr id="5" name="object 5"/>
          <p:cNvSpPr txBox="1"/>
          <p:nvPr/>
        </p:nvSpPr>
        <p:spPr>
          <a:xfrm>
            <a:off x="535940" y="1630502"/>
            <a:ext cx="3869054" cy="434657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286385" marR="5080" indent="-274320">
              <a:lnSpc>
                <a:spcPct val="90000"/>
              </a:lnSpc>
              <a:spcBef>
                <a:spcPts val="415"/>
              </a:spcBef>
              <a:tabLst>
                <a:tab pos="286385" algn="l"/>
              </a:tabLst>
            </a:pPr>
            <a:r>
              <a:rPr sz="1950" spc="-555" dirty="0">
                <a:solidFill>
                  <a:srgbClr val="717BA2"/>
                </a:solidFill>
                <a:latin typeface="Arial"/>
                <a:cs typeface="Arial"/>
              </a:rPr>
              <a:t>	</a:t>
            </a:r>
            <a:r>
              <a:rPr sz="2600" spc="130" dirty="0">
                <a:latin typeface="Georgia"/>
                <a:cs typeface="Georgia"/>
              </a:rPr>
              <a:t>Paul </a:t>
            </a:r>
            <a:r>
              <a:rPr sz="2600" spc="114" dirty="0">
                <a:latin typeface="Georgia"/>
                <a:cs typeface="Georgia"/>
              </a:rPr>
              <a:t>Hendriks  </a:t>
            </a:r>
            <a:r>
              <a:rPr sz="2600" spc="110" dirty="0">
                <a:latin typeface="Georgia"/>
                <a:cs typeface="Georgia"/>
              </a:rPr>
              <a:t>Vettehen </a:t>
            </a:r>
            <a:r>
              <a:rPr sz="2600" spc="165" dirty="0">
                <a:latin typeface="Georgia"/>
                <a:cs typeface="Georgia"/>
              </a:rPr>
              <a:t>and </a:t>
            </a:r>
            <a:r>
              <a:rPr sz="2600" spc="130" dirty="0">
                <a:latin typeface="Georgia"/>
                <a:cs typeface="Georgia"/>
              </a:rPr>
              <a:t>Mariska  </a:t>
            </a:r>
            <a:r>
              <a:rPr sz="2600" spc="125" dirty="0">
                <a:latin typeface="Georgia"/>
                <a:cs typeface="Georgia"/>
              </a:rPr>
              <a:t>Kleemans  </a:t>
            </a:r>
            <a:r>
              <a:rPr sz="2600" spc="100" dirty="0">
                <a:latin typeface="Georgia"/>
                <a:cs typeface="Georgia"/>
              </a:rPr>
              <a:t>(Behavioural </a:t>
            </a:r>
            <a:r>
              <a:rPr sz="2600" spc="135" dirty="0">
                <a:latin typeface="Georgia"/>
                <a:cs typeface="Georgia"/>
              </a:rPr>
              <a:t>Science  </a:t>
            </a:r>
            <a:r>
              <a:rPr sz="2600" spc="105" dirty="0">
                <a:latin typeface="Georgia"/>
                <a:cs typeface="Georgia"/>
              </a:rPr>
              <a:t>Institute, </a:t>
            </a:r>
            <a:r>
              <a:rPr sz="2600" spc="135" dirty="0">
                <a:latin typeface="Georgia"/>
                <a:cs typeface="Georgia"/>
              </a:rPr>
              <a:t>Radboud  </a:t>
            </a:r>
            <a:r>
              <a:rPr sz="2600" spc="95" dirty="0">
                <a:latin typeface="Georgia"/>
                <a:cs typeface="Georgia"/>
              </a:rPr>
              <a:t>University,  </a:t>
            </a:r>
            <a:r>
              <a:rPr sz="2600" spc="85" dirty="0">
                <a:latin typeface="Georgia"/>
                <a:cs typeface="Georgia"/>
              </a:rPr>
              <a:t>Netherlands) </a:t>
            </a:r>
            <a:r>
              <a:rPr sz="2600" spc="114" dirty="0">
                <a:latin typeface="Georgia"/>
                <a:cs typeface="Georgia"/>
              </a:rPr>
              <a:t>dokazali  </a:t>
            </a:r>
            <a:r>
              <a:rPr sz="2600" spc="250" dirty="0">
                <a:latin typeface="Georgia"/>
                <a:cs typeface="Georgia"/>
              </a:rPr>
              <a:t>su </a:t>
            </a:r>
            <a:r>
              <a:rPr sz="2600" spc="155" dirty="0">
                <a:latin typeface="Georgia"/>
                <a:cs typeface="Georgia"/>
              </a:rPr>
              <a:t>da  </a:t>
            </a:r>
            <a:r>
              <a:rPr sz="2600" spc="120" dirty="0">
                <a:latin typeface="Georgia"/>
                <a:cs typeface="Georgia"/>
              </a:rPr>
              <a:t>senzacionalističke  </a:t>
            </a:r>
            <a:r>
              <a:rPr sz="2600" spc="95" dirty="0">
                <a:latin typeface="Georgia"/>
                <a:cs typeface="Georgia"/>
              </a:rPr>
              <a:t>priče </a:t>
            </a:r>
            <a:r>
              <a:rPr sz="2600" spc="130" dirty="0">
                <a:latin typeface="Georgia"/>
                <a:cs typeface="Georgia"/>
              </a:rPr>
              <a:t>imaju utjecaja  </a:t>
            </a:r>
            <a:r>
              <a:rPr sz="2600" spc="185" dirty="0">
                <a:latin typeface="Georgia"/>
                <a:cs typeface="Georgia"/>
              </a:rPr>
              <a:t>na </a:t>
            </a:r>
            <a:r>
              <a:rPr sz="2600" spc="150" dirty="0">
                <a:latin typeface="Georgia"/>
                <a:cs typeface="Georgia"/>
              </a:rPr>
              <a:t>publiku, </a:t>
            </a:r>
            <a:r>
              <a:rPr sz="2600" spc="80" dirty="0">
                <a:latin typeface="Georgia"/>
                <a:cs typeface="Georgia"/>
              </a:rPr>
              <a:t>ali </a:t>
            </a:r>
            <a:r>
              <a:rPr sz="2600" spc="155" dirty="0">
                <a:latin typeface="Georgia"/>
                <a:cs typeface="Georgia"/>
              </a:rPr>
              <a:t>da </a:t>
            </a:r>
            <a:r>
              <a:rPr sz="2600" spc="55" dirty="0">
                <a:latin typeface="Georgia"/>
                <a:cs typeface="Georgia"/>
              </a:rPr>
              <a:t>je  </a:t>
            </a:r>
            <a:r>
              <a:rPr sz="2600" spc="114" dirty="0">
                <a:latin typeface="Georgia"/>
                <a:cs typeface="Georgia"/>
              </a:rPr>
              <a:t>on</a:t>
            </a:r>
            <a:r>
              <a:rPr sz="2600" spc="180" dirty="0">
                <a:latin typeface="Georgia"/>
                <a:cs typeface="Georgia"/>
              </a:rPr>
              <a:t> </a:t>
            </a:r>
            <a:r>
              <a:rPr sz="2600" spc="114" dirty="0">
                <a:latin typeface="Georgia"/>
                <a:cs typeface="Georgia"/>
              </a:rPr>
              <a:t>ograničen.</a:t>
            </a:r>
            <a:endParaRPr sz="2600">
              <a:latin typeface="Georgia"/>
              <a:cs typeface="Georg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220080" y="1340827"/>
            <a:ext cx="3240404" cy="48964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4367" y="6432206"/>
            <a:ext cx="120319" cy="1908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80641" y="182371"/>
            <a:ext cx="4980305" cy="910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71500">
              <a:lnSpc>
                <a:spcPct val="100000"/>
              </a:lnSpc>
              <a:spcBef>
                <a:spcPts val="100"/>
              </a:spcBef>
            </a:pPr>
            <a:r>
              <a:rPr spc="170" dirty="0"/>
              <a:t>Je </a:t>
            </a:r>
            <a:r>
              <a:rPr spc="30" dirty="0"/>
              <a:t>li </a:t>
            </a:r>
            <a:r>
              <a:rPr spc="140" dirty="0"/>
              <a:t>senzacionalizam  </a:t>
            </a:r>
            <a:r>
              <a:rPr spc="100" dirty="0"/>
              <a:t>dovoljan </a:t>
            </a:r>
            <a:r>
              <a:rPr spc="175" dirty="0"/>
              <a:t>da </a:t>
            </a:r>
            <a:r>
              <a:rPr spc="180" dirty="0"/>
              <a:t>se </a:t>
            </a:r>
            <a:r>
              <a:rPr spc="125" dirty="0"/>
              <a:t>proda</a:t>
            </a:r>
            <a:r>
              <a:rPr spc="365" dirty="0"/>
              <a:t> </a:t>
            </a:r>
            <a:r>
              <a:rPr spc="135" dirty="0"/>
              <a:t>priča?</a:t>
            </a:r>
          </a:p>
        </p:txBody>
      </p:sp>
      <p:sp>
        <p:nvSpPr>
          <p:cNvPr id="4" name="object 4"/>
          <p:cNvSpPr/>
          <p:nvPr/>
        </p:nvSpPr>
        <p:spPr>
          <a:xfrm>
            <a:off x="971600" y="1844763"/>
            <a:ext cx="6840728" cy="38884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4367" y="6432206"/>
            <a:ext cx="120650" cy="191135"/>
          </a:xfrm>
          <a:custGeom>
            <a:avLst/>
            <a:gdLst/>
            <a:ahLst/>
            <a:cxnLst/>
            <a:rect l="l" t="t" r="r" b="b"/>
            <a:pathLst>
              <a:path w="120650" h="191134">
                <a:moveTo>
                  <a:pt x="0" y="0"/>
                </a:moveTo>
                <a:lnTo>
                  <a:pt x="0" y="190842"/>
                </a:lnTo>
                <a:lnTo>
                  <a:pt x="120319" y="95427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45844" marR="5080" indent="891540">
              <a:lnSpc>
                <a:spcPct val="100000"/>
              </a:lnSpc>
              <a:spcBef>
                <a:spcPts val="100"/>
              </a:spcBef>
            </a:pPr>
            <a:r>
              <a:rPr spc="75" dirty="0"/>
              <a:t>Možete </a:t>
            </a:r>
            <a:r>
              <a:rPr spc="30" dirty="0"/>
              <a:t>li </a:t>
            </a:r>
            <a:r>
              <a:rPr spc="135" dirty="0"/>
              <a:t>si </a:t>
            </a:r>
            <a:r>
              <a:rPr spc="105" dirty="0"/>
              <a:t>zamisliti  </a:t>
            </a:r>
            <a:r>
              <a:rPr spc="140" dirty="0"/>
              <a:t>svakodnevni </a:t>
            </a:r>
            <a:r>
              <a:rPr spc="70" dirty="0"/>
              <a:t>život </a:t>
            </a:r>
            <a:r>
              <a:rPr spc="125" dirty="0"/>
              <a:t>bez</a:t>
            </a:r>
            <a:r>
              <a:rPr spc="409" dirty="0"/>
              <a:t> </a:t>
            </a:r>
            <a:r>
              <a:rPr spc="120" dirty="0"/>
              <a:t>medija?</a:t>
            </a:r>
          </a:p>
        </p:txBody>
      </p:sp>
      <p:sp>
        <p:nvSpPr>
          <p:cNvPr id="4" name="object 4"/>
          <p:cNvSpPr/>
          <p:nvPr/>
        </p:nvSpPr>
        <p:spPr>
          <a:xfrm>
            <a:off x="611555" y="1488947"/>
            <a:ext cx="2160219" cy="3528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75838" y="2132838"/>
            <a:ext cx="1800225" cy="28845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45530" y="2675001"/>
            <a:ext cx="1584198" cy="23423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3532" y="5283657"/>
            <a:ext cx="2376297" cy="9647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51633" y="5212524"/>
            <a:ext cx="2664139" cy="9385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4367" y="6432206"/>
            <a:ext cx="120319" cy="1908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05306" y="577341"/>
            <a:ext cx="69373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165" dirty="0"/>
              <a:t>Zašto </a:t>
            </a:r>
            <a:r>
              <a:rPr sz="3200" spc="70" dirty="0"/>
              <a:t>je </a:t>
            </a:r>
            <a:r>
              <a:rPr sz="3200" spc="155" dirty="0"/>
              <a:t>senzacionalizam</a:t>
            </a:r>
            <a:r>
              <a:rPr sz="3200" spc="465" dirty="0"/>
              <a:t> </a:t>
            </a:r>
            <a:r>
              <a:rPr sz="3200" spc="130" dirty="0"/>
              <a:t>problem?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2195702" y="1849360"/>
            <a:ext cx="4464558" cy="42439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4367" y="6432206"/>
            <a:ext cx="120650" cy="191135"/>
          </a:xfrm>
          <a:custGeom>
            <a:avLst/>
            <a:gdLst/>
            <a:ahLst/>
            <a:cxnLst/>
            <a:rect l="l" t="t" r="r" b="b"/>
            <a:pathLst>
              <a:path w="120650" h="191134">
                <a:moveTo>
                  <a:pt x="0" y="0"/>
                </a:moveTo>
                <a:lnTo>
                  <a:pt x="0" y="190842"/>
                </a:lnTo>
                <a:lnTo>
                  <a:pt x="120319" y="95427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68349" y="577341"/>
            <a:ext cx="66071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160" dirty="0"/>
              <a:t>Zašto </a:t>
            </a:r>
            <a:r>
              <a:rPr sz="3200" spc="105" dirty="0"/>
              <a:t>dolazi do</a:t>
            </a:r>
            <a:r>
              <a:rPr sz="3200" spc="425" dirty="0"/>
              <a:t> </a:t>
            </a:r>
            <a:r>
              <a:rPr sz="3200" spc="155" dirty="0"/>
              <a:t>senzacionalizma?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2699766" y="1844763"/>
            <a:ext cx="3888485" cy="38884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3282" y="577341"/>
            <a:ext cx="73164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114" dirty="0">
                <a:solidFill>
                  <a:srgbClr val="464652"/>
                </a:solidFill>
                <a:latin typeface="Georgia"/>
                <a:cs typeface="Georgia"/>
              </a:rPr>
              <a:t>Koraci </a:t>
            </a:r>
            <a:r>
              <a:rPr sz="3200" spc="195" dirty="0">
                <a:solidFill>
                  <a:srgbClr val="464652"/>
                </a:solidFill>
                <a:latin typeface="Georgia"/>
                <a:cs typeface="Georgia"/>
              </a:rPr>
              <a:t>da se </a:t>
            </a:r>
            <a:r>
              <a:rPr sz="3200" spc="160" dirty="0">
                <a:solidFill>
                  <a:srgbClr val="464652"/>
                </a:solidFill>
                <a:latin typeface="Georgia"/>
                <a:cs typeface="Georgia"/>
              </a:rPr>
              <a:t>smanji</a:t>
            </a:r>
            <a:r>
              <a:rPr sz="3200" spc="430" dirty="0">
                <a:solidFill>
                  <a:srgbClr val="464652"/>
                </a:solidFill>
                <a:latin typeface="Georgia"/>
                <a:cs typeface="Georgia"/>
              </a:rPr>
              <a:t> </a:t>
            </a:r>
            <a:r>
              <a:rPr sz="3200" spc="155" dirty="0">
                <a:solidFill>
                  <a:srgbClr val="464652"/>
                </a:solidFill>
                <a:latin typeface="Georgia"/>
                <a:cs typeface="Georgia"/>
              </a:rPr>
              <a:t>senzacionalizam</a:t>
            </a:r>
            <a:endParaRPr sz="32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87982" y="1237233"/>
            <a:ext cx="536384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86385" algn="l"/>
              </a:tabLst>
            </a:pPr>
            <a:r>
              <a:rPr sz="1950" spc="-555" dirty="0">
                <a:solidFill>
                  <a:srgbClr val="717BA2"/>
                </a:solidFill>
                <a:latin typeface="Arial"/>
                <a:cs typeface="Arial"/>
              </a:rPr>
              <a:t>	</a:t>
            </a:r>
            <a:r>
              <a:rPr sz="2600" spc="140" dirty="0">
                <a:latin typeface="Georgia"/>
                <a:cs typeface="Georgia"/>
              </a:rPr>
              <a:t>Budimo </a:t>
            </a:r>
            <a:r>
              <a:rPr sz="2600" spc="70" dirty="0">
                <a:latin typeface="Georgia"/>
                <a:cs typeface="Georgia"/>
              </a:rPr>
              <a:t>odgovorni </a:t>
            </a:r>
            <a:r>
              <a:rPr sz="2600" spc="155" dirty="0">
                <a:latin typeface="Georgia"/>
                <a:cs typeface="Georgia"/>
              </a:rPr>
              <a:t>kao</a:t>
            </a:r>
            <a:r>
              <a:rPr sz="2600" spc="300" dirty="0">
                <a:latin typeface="Georgia"/>
                <a:cs typeface="Georgia"/>
              </a:rPr>
              <a:t> </a:t>
            </a:r>
            <a:r>
              <a:rPr sz="2600" spc="114" dirty="0">
                <a:latin typeface="Georgia"/>
                <a:cs typeface="Georgia"/>
              </a:rPr>
              <a:t>publika!</a:t>
            </a:r>
            <a:endParaRPr sz="2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525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4367" y="6432206"/>
            <a:ext cx="120650" cy="191135"/>
          </a:xfrm>
          <a:custGeom>
            <a:avLst/>
            <a:gdLst/>
            <a:ahLst/>
            <a:cxnLst/>
            <a:rect l="l" t="t" r="r" b="b"/>
            <a:pathLst>
              <a:path w="120650" h="191134">
                <a:moveTo>
                  <a:pt x="0" y="0"/>
                </a:moveTo>
                <a:lnTo>
                  <a:pt x="0" y="190842"/>
                </a:lnTo>
                <a:lnTo>
                  <a:pt x="120319" y="95427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410311"/>
            <a:ext cx="7967345" cy="2799715"/>
          </a:xfrm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118110">
              <a:lnSpc>
                <a:spcPct val="100000"/>
              </a:lnSpc>
              <a:spcBef>
                <a:spcPts val="1420"/>
              </a:spcBef>
              <a:tabLst>
                <a:tab pos="6433185" algn="l"/>
              </a:tabLst>
            </a:pPr>
            <a:r>
              <a:rPr sz="3200" spc="114" dirty="0">
                <a:solidFill>
                  <a:srgbClr val="464652"/>
                </a:solidFill>
                <a:latin typeface="Georgia"/>
                <a:cs typeface="Georgia"/>
              </a:rPr>
              <a:t>Prepoznajmo</a:t>
            </a:r>
            <a:r>
              <a:rPr sz="3200" spc="275" dirty="0">
                <a:solidFill>
                  <a:srgbClr val="464652"/>
                </a:solidFill>
                <a:latin typeface="Georgia"/>
                <a:cs typeface="Georgia"/>
              </a:rPr>
              <a:t> </a:t>
            </a:r>
            <a:r>
              <a:rPr sz="3200" spc="135" dirty="0">
                <a:solidFill>
                  <a:srgbClr val="464652"/>
                </a:solidFill>
                <a:latin typeface="Georgia"/>
                <a:cs typeface="Georgia"/>
              </a:rPr>
              <a:t>senzacionalizam!	</a:t>
            </a:r>
            <a:r>
              <a:rPr sz="3200" spc="80" dirty="0">
                <a:solidFill>
                  <a:srgbClr val="464652"/>
                </a:solidFill>
                <a:latin typeface="Georgia"/>
                <a:cs typeface="Georgia"/>
              </a:rPr>
              <a:t>-</a:t>
            </a:r>
            <a:r>
              <a:rPr sz="3200" spc="160" dirty="0">
                <a:solidFill>
                  <a:srgbClr val="464652"/>
                </a:solidFill>
                <a:latin typeface="Georgia"/>
                <a:cs typeface="Georgia"/>
              </a:rPr>
              <a:t> </a:t>
            </a:r>
            <a:r>
              <a:rPr sz="3200" spc="170" dirty="0">
                <a:solidFill>
                  <a:srgbClr val="464652"/>
                </a:solidFill>
                <a:latin typeface="Georgia"/>
                <a:cs typeface="Georgia"/>
              </a:rPr>
              <a:t>Kako?</a:t>
            </a:r>
            <a:endParaRPr sz="3200">
              <a:latin typeface="Georgia"/>
              <a:cs typeface="Georgia"/>
            </a:endParaRPr>
          </a:p>
          <a:p>
            <a:pPr marL="286385" marR="4159250" indent="-274320">
              <a:lnSpc>
                <a:spcPct val="100000"/>
              </a:lnSpc>
              <a:spcBef>
                <a:spcPts val="1320"/>
              </a:spcBef>
              <a:tabLst>
                <a:tab pos="378460" algn="l"/>
              </a:tabLst>
            </a:pPr>
            <a:r>
              <a:rPr sz="1950" spc="-555" dirty="0">
                <a:solidFill>
                  <a:srgbClr val="717BA2"/>
                </a:solidFill>
                <a:latin typeface="Arial"/>
                <a:cs typeface="Arial"/>
              </a:rPr>
              <a:t>		</a:t>
            </a:r>
            <a:r>
              <a:rPr sz="3200" spc="135" dirty="0">
                <a:latin typeface="Georgia"/>
                <a:cs typeface="Georgia"/>
              </a:rPr>
              <a:t>Prepoznajući  </a:t>
            </a:r>
            <a:r>
              <a:rPr sz="3200" spc="125" dirty="0">
                <a:latin typeface="Georgia"/>
                <a:cs typeface="Georgia"/>
              </a:rPr>
              <a:t>izvještavanje </a:t>
            </a:r>
            <a:r>
              <a:rPr sz="3200" spc="70" dirty="0">
                <a:latin typeface="Georgia"/>
                <a:cs typeface="Georgia"/>
              </a:rPr>
              <a:t>o  </a:t>
            </a:r>
            <a:r>
              <a:rPr sz="3200" spc="130" dirty="0">
                <a:latin typeface="Georgia"/>
                <a:cs typeface="Georgia"/>
              </a:rPr>
              <a:t>nebitnim</a:t>
            </a:r>
            <a:r>
              <a:rPr sz="3200" spc="210" dirty="0">
                <a:latin typeface="Georgia"/>
                <a:cs typeface="Georgia"/>
              </a:rPr>
              <a:t> </a:t>
            </a:r>
            <a:r>
              <a:rPr sz="3200" spc="175" dirty="0">
                <a:latin typeface="Georgia"/>
                <a:cs typeface="Georgia"/>
              </a:rPr>
              <a:t>temama</a:t>
            </a:r>
            <a:endParaRPr sz="3200">
              <a:latin typeface="Georgia"/>
              <a:cs typeface="Georgia"/>
            </a:endParaRPr>
          </a:p>
          <a:p>
            <a:pPr marL="286385">
              <a:lnSpc>
                <a:spcPct val="100000"/>
              </a:lnSpc>
            </a:pPr>
            <a:r>
              <a:rPr sz="3200" spc="-459" dirty="0">
                <a:latin typeface="Georgia"/>
                <a:cs typeface="Georgia"/>
              </a:rPr>
              <a:t>–</a:t>
            </a:r>
            <a:r>
              <a:rPr sz="3200" spc="-375" dirty="0">
                <a:latin typeface="Georgia"/>
                <a:cs typeface="Georgia"/>
              </a:rPr>
              <a:t> </a:t>
            </a:r>
            <a:r>
              <a:rPr sz="3200" spc="105" dirty="0">
                <a:latin typeface="Georgia"/>
                <a:cs typeface="Georgia"/>
              </a:rPr>
              <a:t>trivijalizacija.</a:t>
            </a:r>
            <a:endParaRPr sz="32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81638" y="1366240"/>
            <a:ext cx="3507318" cy="47346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525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4367" y="6432206"/>
            <a:ext cx="120650" cy="191135"/>
          </a:xfrm>
          <a:custGeom>
            <a:avLst/>
            <a:gdLst/>
            <a:ahLst/>
            <a:cxnLst/>
            <a:rect l="l" t="t" r="r" b="b"/>
            <a:pathLst>
              <a:path w="120650" h="191134">
                <a:moveTo>
                  <a:pt x="0" y="0"/>
                </a:moveTo>
                <a:lnTo>
                  <a:pt x="0" y="190842"/>
                </a:lnTo>
                <a:lnTo>
                  <a:pt x="120319" y="95427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410311"/>
            <a:ext cx="7967345" cy="2312035"/>
          </a:xfrm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118110">
              <a:lnSpc>
                <a:spcPct val="100000"/>
              </a:lnSpc>
              <a:spcBef>
                <a:spcPts val="1420"/>
              </a:spcBef>
              <a:tabLst>
                <a:tab pos="6433185" algn="l"/>
              </a:tabLst>
            </a:pPr>
            <a:r>
              <a:rPr sz="3200" spc="114" dirty="0">
                <a:solidFill>
                  <a:srgbClr val="464652"/>
                </a:solidFill>
                <a:latin typeface="Georgia"/>
                <a:cs typeface="Georgia"/>
              </a:rPr>
              <a:t>Prepoznajmo</a:t>
            </a:r>
            <a:r>
              <a:rPr sz="3200" spc="275" dirty="0">
                <a:solidFill>
                  <a:srgbClr val="464652"/>
                </a:solidFill>
                <a:latin typeface="Georgia"/>
                <a:cs typeface="Georgia"/>
              </a:rPr>
              <a:t> </a:t>
            </a:r>
            <a:r>
              <a:rPr sz="3200" spc="135" dirty="0">
                <a:solidFill>
                  <a:srgbClr val="464652"/>
                </a:solidFill>
                <a:latin typeface="Georgia"/>
                <a:cs typeface="Georgia"/>
              </a:rPr>
              <a:t>senzacionalizam!	</a:t>
            </a:r>
            <a:r>
              <a:rPr sz="3200" spc="80" dirty="0">
                <a:solidFill>
                  <a:srgbClr val="464652"/>
                </a:solidFill>
                <a:latin typeface="Georgia"/>
                <a:cs typeface="Georgia"/>
              </a:rPr>
              <a:t>-</a:t>
            </a:r>
            <a:r>
              <a:rPr sz="3200" spc="160" dirty="0">
                <a:solidFill>
                  <a:srgbClr val="464652"/>
                </a:solidFill>
                <a:latin typeface="Georgia"/>
                <a:cs typeface="Georgia"/>
              </a:rPr>
              <a:t> </a:t>
            </a:r>
            <a:r>
              <a:rPr sz="3200" spc="170" dirty="0">
                <a:solidFill>
                  <a:srgbClr val="464652"/>
                </a:solidFill>
                <a:latin typeface="Georgia"/>
                <a:cs typeface="Georgia"/>
              </a:rPr>
              <a:t>Kako?</a:t>
            </a:r>
            <a:endParaRPr sz="3200">
              <a:latin typeface="Georgia"/>
              <a:cs typeface="Georgia"/>
            </a:endParaRPr>
          </a:p>
          <a:p>
            <a:pPr marL="286385" marR="4451985" indent="-274320">
              <a:lnSpc>
                <a:spcPct val="100000"/>
              </a:lnSpc>
              <a:spcBef>
                <a:spcPts val="1320"/>
              </a:spcBef>
            </a:pPr>
            <a:r>
              <a:rPr sz="2400" spc="-680" dirty="0">
                <a:solidFill>
                  <a:srgbClr val="717BA2"/>
                </a:solidFill>
                <a:latin typeface="Arial"/>
                <a:cs typeface="Arial"/>
              </a:rPr>
              <a:t></a:t>
            </a:r>
            <a:r>
              <a:rPr sz="2400" spc="190" dirty="0">
                <a:solidFill>
                  <a:srgbClr val="717BA2"/>
                </a:solidFill>
                <a:latin typeface="Arial"/>
                <a:cs typeface="Arial"/>
              </a:rPr>
              <a:t> </a:t>
            </a:r>
            <a:r>
              <a:rPr sz="3200" spc="135" dirty="0">
                <a:latin typeface="Georgia"/>
                <a:cs typeface="Georgia"/>
              </a:rPr>
              <a:t>Prepoznajući  </a:t>
            </a:r>
            <a:r>
              <a:rPr sz="3200" spc="125" dirty="0">
                <a:latin typeface="Georgia"/>
                <a:cs typeface="Georgia"/>
              </a:rPr>
              <a:t>izvještavanje </a:t>
            </a:r>
            <a:r>
              <a:rPr sz="3200" spc="229" dirty="0">
                <a:latin typeface="Georgia"/>
                <a:cs typeface="Georgia"/>
              </a:rPr>
              <a:t>na  </a:t>
            </a:r>
            <a:r>
              <a:rPr sz="3200" spc="204" dirty="0">
                <a:latin typeface="Georgia"/>
                <a:cs typeface="Georgia"/>
              </a:rPr>
              <a:t>šokantan</a:t>
            </a:r>
            <a:r>
              <a:rPr sz="3200" spc="155" dirty="0">
                <a:latin typeface="Georgia"/>
                <a:cs typeface="Georgia"/>
              </a:rPr>
              <a:t> </a:t>
            </a:r>
            <a:r>
              <a:rPr sz="3200" spc="175" dirty="0">
                <a:latin typeface="Georgia"/>
                <a:cs typeface="Georgia"/>
              </a:rPr>
              <a:t>način.</a:t>
            </a:r>
            <a:endParaRPr sz="32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00142" y="1216025"/>
            <a:ext cx="3906266" cy="4937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525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4367" y="6432206"/>
            <a:ext cx="120650" cy="191135"/>
          </a:xfrm>
          <a:custGeom>
            <a:avLst/>
            <a:gdLst/>
            <a:ahLst/>
            <a:cxnLst/>
            <a:rect l="l" t="t" r="r" b="b"/>
            <a:pathLst>
              <a:path w="120650" h="191134">
                <a:moveTo>
                  <a:pt x="0" y="0"/>
                </a:moveTo>
                <a:lnTo>
                  <a:pt x="0" y="190842"/>
                </a:lnTo>
                <a:lnTo>
                  <a:pt x="120319" y="95427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410311"/>
            <a:ext cx="7967345" cy="2799715"/>
          </a:xfrm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118110">
              <a:lnSpc>
                <a:spcPct val="100000"/>
              </a:lnSpc>
              <a:spcBef>
                <a:spcPts val="1420"/>
              </a:spcBef>
              <a:tabLst>
                <a:tab pos="6433185" algn="l"/>
              </a:tabLst>
            </a:pPr>
            <a:r>
              <a:rPr sz="3200" spc="114" dirty="0">
                <a:solidFill>
                  <a:srgbClr val="464652"/>
                </a:solidFill>
                <a:latin typeface="Georgia"/>
                <a:cs typeface="Georgia"/>
              </a:rPr>
              <a:t>Prepoznajmo</a:t>
            </a:r>
            <a:r>
              <a:rPr sz="3200" spc="275" dirty="0">
                <a:solidFill>
                  <a:srgbClr val="464652"/>
                </a:solidFill>
                <a:latin typeface="Georgia"/>
                <a:cs typeface="Georgia"/>
              </a:rPr>
              <a:t> </a:t>
            </a:r>
            <a:r>
              <a:rPr sz="3200" spc="135" dirty="0">
                <a:solidFill>
                  <a:srgbClr val="464652"/>
                </a:solidFill>
                <a:latin typeface="Georgia"/>
                <a:cs typeface="Georgia"/>
              </a:rPr>
              <a:t>senzacionalizam!	</a:t>
            </a:r>
            <a:r>
              <a:rPr sz="3200" spc="80" dirty="0">
                <a:solidFill>
                  <a:srgbClr val="464652"/>
                </a:solidFill>
                <a:latin typeface="Georgia"/>
                <a:cs typeface="Georgia"/>
              </a:rPr>
              <a:t>-</a:t>
            </a:r>
            <a:r>
              <a:rPr sz="3200" spc="160" dirty="0">
                <a:solidFill>
                  <a:srgbClr val="464652"/>
                </a:solidFill>
                <a:latin typeface="Georgia"/>
                <a:cs typeface="Georgia"/>
              </a:rPr>
              <a:t> </a:t>
            </a:r>
            <a:r>
              <a:rPr sz="3200" spc="170" dirty="0">
                <a:solidFill>
                  <a:srgbClr val="464652"/>
                </a:solidFill>
                <a:latin typeface="Georgia"/>
                <a:cs typeface="Georgia"/>
              </a:rPr>
              <a:t>Kako?</a:t>
            </a:r>
            <a:endParaRPr sz="3200">
              <a:latin typeface="Georgia"/>
              <a:cs typeface="Georgia"/>
            </a:endParaRPr>
          </a:p>
          <a:p>
            <a:pPr marL="286385" marR="4215765" indent="-274320">
              <a:lnSpc>
                <a:spcPct val="100000"/>
              </a:lnSpc>
              <a:spcBef>
                <a:spcPts val="1320"/>
              </a:spcBef>
            </a:pPr>
            <a:r>
              <a:rPr sz="2400" spc="-680" dirty="0">
                <a:solidFill>
                  <a:srgbClr val="717BA2"/>
                </a:solidFill>
                <a:latin typeface="Arial"/>
                <a:cs typeface="Arial"/>
              </a:rPr>
              <a:t></a:t>
            </a:r>
            <a:r>
              <a:rPr sz="2400" spc="190" dirty="0">
                <a:solidFill>
                  <a:srgbClr val="717BA2"/>
                </a:solidFill>
                <a:latin typeface="Arial"/>
                <a:cs typeface="Arial"/>
              </a:rPr>
              <a:t> </a:t>
            </a:r>
            <a:r>
              <a:rPr sz="3200" spc="135" dirty="0">
                <a:latin typeface="Georgia"/>
                <a:cs typeface="Georgia"/>
              </a:rPr>
              <a:t>Prepoznajući  </a:t>
            </a:r>
            <a:r>
              <a:rPr sz="3200" spc="125" dirty="0">
                <a:latin typeface="Georgia"/>
                <a:cs typeface="Georgia"/>
              </a:rPr>
              <a:t>izvještavanje </a:t>
            </a:r>
            <a:r>
              <a:rPr sz="3200" spc="114" dirty="0">
                <a:latin typeface="Georgia"/>
                <a:cs typeface="Georgia"/>
              </a:rPr>
              <a:t>koje  </a:t>
            </a:r>
            <a:r>
              <a:rPr sz="3200" spc="165" dirty="0">
                <a:latin typeface="Georgia"/>
                <a:cs typeface="Georgia"/>
              </a:rPr>
              <a:t>krši </a:t>
            </a:r>
            <a:r>
              <a:rPr sz="3200" spc="160" dirty="0">
                <a:latin typeface="Georgia"/>
                <a:cs typeface="Georgia"/>
              </a:rPr>
              <a:t>prava </a:t>
            </a:r>
            <a:r>
              <a:rPr sz="3200" spc="229" dirty="0">
                <a:latin typeface="Georgia"/>
                <a:cs typeface="Georgia"/>
              </a:rPr>
              <a:t>na  </a:t>
            </a:r>
            <a:r>
              <a:rPr sz="3200" spc="140" dirty="0">
                <a:latin typeface="Georgia"/>
                <a:cs typeface="Georgia"/>
              </a:rPr>
              <a:t>privatan</a:t>
            </a:r>
            <a:r>
              <a:rPr sz="3200" spc="240" dirty="0">
                <a:latin typeface="Georgia"/>
                <a:cs typeface="Georgia"/>
              </a:rPr>
              <a:t> </a:t>
            </a:r>
            <a:r>
              <a:rPr sz="3200" spc="90" dirty="0">
                <a:latin typeface="Georgia"/>
                <a:cs typeface="Georgia"/>
              </a:rPr>
              <a:t>život.</a:t>
            </a:r>
            <a:endParaRPr sz="32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16017" y="1412773"/>
            <a:ext cx="3834638" cy="4937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525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4367" y="6432206"/>
            <a:ext cx="120650" cy="191135"/>
          </a:xfrm>
          <a:custGeom>
            <a:avLst/>
            <a:gdLst/>
            <a:ahLst/>
            <a:cxnLst/>
            <a:rect l="l" t="t" r="r" b="b"/>
            <a:pathLst>
              <a:path w="120650" h="191134">
                <a:moveTo>
                  <a:pt x="0" y="0"/>
                </a:moveTo>
                <a:lnTo>
                  <a:pt x="0" y="190842"/>
                </a:lnTo>
                <a:lnTo>
                  <a:pt x="120319" y="95427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410311"/>
            <a:ext cx="7967345" cy="2799715"/>
          </a:xfrm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118110">
              <a:lnSpc>
                <a:spcPct val="100000"/>
              </a:lnSpc>
              <a:spcBef>
                <a:spcPts val="1420"/>
              </a:spcBef>
              <a:tabLst>
                <a:tab pos="6433185" algn="l"/>
              </a:tabLst>
            </a:pPr>
            <a:r>
              <a:rPr sz="3200" spc="114" dirty="0">
                <a:solidFill>
                  <a:srgbClr val="464652"/>
                </a:solidFill>
                <a:latin typeface="Georgia"/>
                <a:cs typeface="Georgia"/>
              </a:rPr>
              <a:t>Prepoznajmo</a:t>
            </a:r>
            <a:r>
              <a:rPr sz="3200" spc="275" dirty="0">
                <a:solidFill>
                  <a:srgbClr val="464652"/>
                </a:solidFill>
                <a:latin typeface="Georgia"/>
                <a:cs typeface="Georgia"/>
              </a:rPr>
              <a:t> </a:t>
            </a:r>
            <a:r>
              <a:rPr sz="3200" spc="135" dirty="0">
                <a:solidFill>
                  <a:srgbClr val="464652"/>
                </a:solidFill>
                <a:latin typeface="Georgia"/>
                <a:cs typeface="Georgia"/>
              </a:rPr>
              <a:t>senzacionalizam!	</a:t>
            </a:r>
            <a:r>
              <a:rPr sz="3200" spc="80" dirty="0">
                <a:solidFill>
                  <a:srgbClr val="464652"/>
                </a:solidFill>
                <a:latin typeface="Georgia"/>
                <a:cs typeface="Georgia"/>
              </a:rPr>
              <a:t>-</a:t>
            </a:r>
            <a:r>
              <a:rPr sz="3200" spc="160" dirty="0">
                <a:solidFill>
                  <a:srgbClr val="464652"/>
                </a:solidFill>
                <a:latin typeface="Georgia"/>
                <a:cs typeface="Georgia"/>
              </a:rPr>
              <a:t> </a:t>
            </a:r>
            <a:r>
              <a:rPr sz="3200" spc="170" dirty="0">
                <a:solidFill>
                  <a:srgbClr val="464652"/>
                </a:solidFill>
                <a:latin typeface="Georgia"/>
                <a:cs typeface="Georgia"/>
              </a:rPr>
              <a:t>Kako?</a:t>
            </a:r>
            <a:endParaRPr sz="3200">
              <a:latin typeface="Georgia"/>
              <a:cs typeface="Georgia"/>
            </a:endParaRPr>
          </a:p>
          <a:p>
            <a:pPr marL="286385" marR="4215765" indent="-274320">
              <a:lnSpc>
                <a:spcPct val="100000"/>
              </a:lnSpc>
              <a:spcBef>
                <a:spcPts val="1320"/>
              </a:spcBef>
            </a:pPr>
            <a:r>
              <a:rPr sz="2400" spc="-680" dirty="0">
                <a:solidFill>
                  <a:srgbClr val="717BA2"/>
                </a:solidFill>
                <a:latin typeface="Arial"/>
                <a:cs typeface="Arial"/>
              </a:rPr>
              <a:t></a:t>
            </a:r>
            <a:r>
              <a:rPr sz="2400" spc="190" dirty="0">
                <a:solidFill>
                  <a:srgbClr val="717BA2"/>
                </a:solidFill>
                <a:latin typeface="Arial"/>
                <a:cs typeface="Arial"/>
              </a:rPr>
              <a:t> </a:t>
            </a:r>
            <a:r>
              <a:rPr sz="3200" spc="135" dirty="0">
                <a:latin typeface="Georgia"/>
                <a:cs typeface="Georgia"/>
              </a:rPr>
              <a:t>Prepoznajući  </a:t>
            </a:r>
            <a:r>
              <a:rPr sz="3200" spc="125" dirty="0">
                <a:latin typeface="Georgia"/>
                <a:cs typeface="Georgia"/>
              </a:rPr>
              <a:t>izvještavanje </a:t>
            </a:r>
            <a:r>
              <a:rPr sz="3200" spc="114" dirty="0">
                <a:latin typeface="Georgia"/>
                <a:cs typeface="Georgia"/>
              </a:rPr>
              <a:t>koje  </a:t>
            </a:r>
            <a:r>
              <a:rPr sz="3200" spc="165" dirty="0">
                <a:latin typeface="Georgia"/>
                <a:cs typeface="Georgia"/>
              </a:rPr>
              <a:t>krši </a:t>
            </a:r>
            <a:r>
              <a:rPr sz="3200" spc="114" dirty="0">
                <a:latin typeface="Georgia"/>
                <a:cs typeface="Georgia"/>
              </a:rPr>
              <a:t>nečije </a:t>
            </a:r>
            <a:r>
              <a:rPr sz="3200" spc="125" dirty="0">
                <a:latin typeface="Georgia"/>
                <a:cs typeface="Georgia"/>
              </a:rPr>
              <a:t>pravo  </a:t>
            </a:r>
            <a:r>
              <a:rPr sz="3200" spc="229" dirty="0">
                <a:latin typeface="Georgia"/>
                <a:cs typeface="Georgia"/>
              </a:rPr>
              <a:t>na </a:t>
            </a:r>
            <a:r>
              <a:rPr sz="3200" spc="210" dirty="0">
                <a:latin typeface="Georgia"/>
                <a:cs typeface="Georgia"/>
              </a:rPr>
              <a:t>čast </a:t>
            </a:r>
            <a:r>
              <a:rPr sz="3200" spc="20" dirty="0">
                <a:latin typeface="Georgia"/>
                <a:cs typeface="Georgia"/>
              </a:rPr>
              <a:t>i</a:t>
            </a:r>
            <a:r>
              <a:rPr sz="3200" spc="260" dirty="0">
                <a:latin typeface="Georgia"/>
                <a:cs typeface="Georgia"/>
              </a:rPr>
              <a:t> </a:t>
            </a:r>
            <a:r>
              <a:rPr sz="3200" spc="145" dirty="0">
                <a:latin typeface="Georgia"/>
                <a:cs typeface="Georgia"/>
              </a:rPr>
              <a:t>ugled.</a:t>
            </a:r>
            <a:endParaRPr sz="32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2000" y="1412836"/>
            <a:ext cx="4032504" cy="47524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525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4367" y="6432206"/>
            <a:ext cx="120650" cy="191135"/>
          </a:xfrm>
          <a:custGeom>
            <a:avLst/>
            <a:gdLst/>
            <a:ahLst/>
            <a:cxnLst/>
            <a:rect l="l" t="t" r="r" b="b"/>
            <a:pathLst>
              <a:path w="120650" h="191134">
                <a:moveTo>
                  <a:pt x="0" y="0"/>
                </a:moveTo>
                <a:lnTo>
                  <a:pt x="0" y="190842"/>
                </a:lnTo>
                <a:lnTo>
                  <a:pt x="120319" y="95427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410311"/>
            <a:ext cx="7967345" cy="4751070"/>
          </a:xfrm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118110">
              <a:lnSpc>
                <a:spcPct val="100000"/>
              </a:lnSpc>
              <a:spcBef>
                <a:spcPts val="1420"/>
              </a:spcBef>
              <a:tabLst>
                <a:tab pos="6433185" algn="l"/>
              </a:tabLst>
            </a:pPr>
            <a:r>
              <a:rPr sz="3200" spc="114" dirty="0">
                <a:solidFill>
                  <a:srgbClr val="464652"/>
                </a:solidFill>
                <a:latin typeface="Georgia"/>
                <a:cs typeface="Georgia"/>
              </a:rPr>
              <a:t>Prepoznajmo</a:t>
            </a:r>
            <a:r>
              <a:rPr sz="3200" spc="275" dirty="0">
                <a:solidFill>
                  <a:srgbClr val="464652"/>
                </a:solidFill>
                <a:latin typeface="Georgia"/>
                <a:cs typeface="Georgia"/>
              </a:rPr>
              <a:t> </a:t>
            </a:r>
            <a:r>
              <a:rPr sz="3200" spc="135" dirty="0">
                <a:solidFill>
                  <a:srgbClr val="464652"/>
                </a:solidFill>
                <a:latin typeface="Georgia"/>
                <a:cs typeface="Georgia"/>
              </a:rPr>
              <a:t>senzacionalizam!	</a:t>
            </a:r>
            <a:r>
              <a:rPr sz="3200" spc="80" dirty="0">
                <a:solidFill>
                  <a:srgbClr val="464652"/>
                </a:solidFill>
                <a:latin typeface="Georgia"/>
                <a:cs typeface="Georgia"/>
              </a:rPr>
              <a:t>-</a:t>
            </a:r>
            <a:r>
              <a:rPr sz="3200" spc="160" dirty="0">
                <a:solidFill>
                  <a:srgbClr val="464652"/>
                </a:solidFill>
                <a:latin typeface="Georgia"/>
                <a:cs typeface="Georgia"/>
              </a:rPr>
              <a:t> </a:t>
            </a:r>
            <a:r>
              <a:rPr sz="3200" spc="170" dirty="0">
                <a:solidFill>
                  <a:srgbClr val="464652"/>
                </a:solidFill>
                <a:latin typeface="Georgia"/>
                <a:cs typeface="Georgia"/>
              </a:rPr>
              <a:t>Kako?</a:t>
            </a:r>
            <a:endParaRPr sz="3200">
              <a:latin typeface="Georgia"/>
              <a:cs typeface="Georgia"/>
            </a:endParaRPr>
          </a:p>
          <a:p>
            <a:pPr marL="286385" marR="4286250" indent="-274320">
              <a:lnSpc>
                <a:spcPct val="100000"/>
              </a:lnSpc>
              <a:spcBef>
                <a:spcPts val="1320"/>
              </a:spcBef>
            </a:pPr>
            <a:r>
              <a:rPr sz="2400" spc="-680" dirty="0">
                <a:solidFill>
                  <a:srgbClr val="717BA2"/>
                </a:solidFill>
                <a:latin typeface="Arial"/>
                <a:cs typeface="Arial"/>
              </a:rPr>
              <a:t></a:t>
            </a:r>
            <a:r>
              <a:rPr sz="2400" spc="190" dirty="0">
                <a:solidFill>
                  <a:srgbClr val="717BA2"/>
                </a:solidFill>
                <a:latin typeface="Arial"/>
                <a:cs typeface="Arial"/>
              </a:rPr>
              <a:t> </a:t>
            </a:r>
            <a:r>
              <a:rPr sz="3200" spc="135" dirty="0">
                <a:latin typeface="Georgia"/>
                <a:cs typeface="Georgia"/>
              </a:rPr>
              <a:t>Prepoznajući  </a:t>
            </a:r>
            <a:r>
              <a:rPr sz="3200" spc="125" dirty="0">
                <a:latin typeface="Georgia"/>
                <a:cs typeface="Georgia"/>
              </a:rPr>
              <a:t>izvještavanje </a:t>
            </a:r>
            <a:r>
              <a:rPr sz="3200" spc="70" dirty="0">
                <a:latin typeface="Georgia"/>
                <a:cs typeface="Georgia"/>
              </a:rPr>
              <a:t>o  </a:t>
            </a:r>
            <a:r>
              <a:rPr sz="3200" spc="160" dirty="0">
                <a:latin typeface="Georgia"/>
                <a:cs typeface="Georgia"/>
              </a:rPr>
              <a:t>samoubojstvima,  </a:t>
            </a:r>
            <a:r>
              <a:rPr sz="3200" spc="135" dirty="0">
                <a:latin typeface="Georgia"/>
                <a:cs typeface="Georgia"/>
              </a:rPr>
              <a:t>tragedijama </a:t>
            </a:r>
            <a:r>
              <a:rPr sz="3200" spc="20" dirty="0">
                <a:latin typeface="Georgia"/>
                <a:cs typeface="Georgia"/>
              </a:rPr>
              <a:t>i  </a:t>
            </a:r>
            <a:r>
              <a:rPr sz="3200" spc="145" dirty="0">
                <a:latin typeface="Georgia"/>
                <a:cs typeface="Georgia"/>
              </a:rPr>
              <a:t>osobnim  </a:t>
            </a:r>
            <a:r>
              <a:rPr sz="3200" spc="155" dirty="0">
                <a:latin typeface="Georgia"/>
                <a:cs typeface="Georgia"/>
              </a:rPr>
              <a:t>stvarima, </a:t>
            </a:r>
            <a:r>
              <a:rPr sz="3200" spc="65" dirty="0">
                <a:latin typeface="Georgia"/>
                <a:cs typeface="Georgia"/>
              </a:rPr>
              <a:t>o  </a:t>
            </a:r>
            <a:r>
              <a:rPr sz="3200" spc="130" dirty="0">
                <a:latin typeface="Georgia"/>
                <a:cs typeface="Georgia"/>
              </a:rPr>
              <a:t>ratovima </a:t>
            </a:r>
            <a:r>
              <a:rPr sz="3200" spc="20" dirty="0">
                <a:latin typeface="Georgia"/>
                <a:cs typeface="Georgia"/>
              </a:rPr>
              <a:t>i  </a:t>
            </a:r>
            <a:r>
              <a:rPr sz="3200" spc="160" dirty="0">
                <a:latin typeface="Georgia"/>
                <a:cs typeface="Georgia"/>
              </a:rPr>
              <a:t>nasilju.</a:t>
            </a:r>
            <a:endParaRPr sz="32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2000" y="1412735"/>
            <a:ext cx="4041775" cy="49201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525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4367" y="6432206"/>
            <a:ext cx="120650" cy="191135"/>
          </a:xfrm>
          <a:custGeom>
            <a:avLst/>
            <a:gdLst/>
            <a:ahLst/>
            <a:cxnLst/>
            <a:rect l="l" t="t" r="r" b="b"/>
            <a:pathLst>
              <a:path w="120650" h="191134">
                <a:moveTo>
                  <a:pt x="0" y="0"/>
                </a:moveTo>
                <a:lnTo>
                  <a:pt x="0" y="190842"/>
                </a:lnTo>
                <a:lnTo>
                  <a:pt x="120319" y="95427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46582" y="624586"/>
            <a:ext cx="7846695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45" dirty="0"/>
              <a:t>Kako </a:t>
            </a:r>
            <a:r>
              <a:rPr spc="114" dirty="0"/>
              <a:t>prepoznati </a:t>
            </a:r>
            <a:r>
              <a:rPr spc="140" dirty="0"/>
              <a:t>senzacionalizam </a:t>
            </a:r>
            <a:r>
              <a:rPr spc="210" dirty="0"/>
              <a:t>na</a:t>
            </a:r>
            <a:r>
              <a:rPr spc="430" dirty="0"/>
              <a:t> </a:t>
            </a:r>
            <a:r>
              <a:rPr spc="114" dirty="0"/>
              <a:t>filmu?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1712798"/>
            <a:ext cx="6741159" cy="2617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27150" algn="ctr">
              <a:lnSpc>
                <a:spcPct val="100000"/>
              </a:lnSpc>
              <a:spcBef>
                <a:spcPts val="105"/>
              </a:spcBef>
              <a:tabLst>
                <a:tab pos="1602105" algn="l"/>
              </a:tabLst>
            </a:pPr>
            <a:r>
              <a:rPr sz="1500" spc="-425" dirty="0">
                <a:solidFill>
                  <a:srgbClr val="717BA2"/>
                </a:solidFill>
                <a:latin typeface="Arial"/>
                <a:cs typeface="Arial"/>
              </a:rPr>
              <a:t>	</a:t>
            </a:r>
            <a:r>
              <a:rPr sz="2000" spc="95" dirty="0">
                <a:latin typeface="Georgia"/>
                <a:cs typeface="Georgia"/>
              </a:rPr>
              <a:t>Praščić </a:t>
            </a:r>
            <a:r>
              <a:rPr sz="2000" spc="65" dirty="0">
                <a:latin typeface="Georgia"/>
                <a:cs typeface="Georgia"/>
              </a:rPr>
              <a:t>heroj </a:t>
            </a:r>
            <a:r>
              <a:rPr sz="2000" spc="135" dirty="0">
                <a:latin typeface="Georgia"/>
                <a:cs typeface="Georgia"/>
              </a:rPr>
              <a:t>spašava</a:t>
            </a:r>
            <a:r>
              <a:rPr sz="2000" spc="204" dirty="0">
                <a:latin typeface="Georgia"/>
                <a:cs typeface="Georgia"/>
              </a:rPr>
              <a:t> </a:t>
            </a:r>
            <a:r>
              <a:rPr sz="2000" spc="85" dirty="0">
                <a:latin typeface="Georgia"/>
                <a:cs typeface="Georgia"/>
              </a:rPr>
              <a:t>kozlića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86385" algn="l"/>
              </a:tabLst>
            </a:pPr>
            <a:r>
              <a:rPr sz="1500" spc="-425" dirty="0">
                <a:solidFill>
                  <a:srgbClr val="717BA2"/>
                </a:solidFill>
                <a:latin typeface="Arial"/>
                <a:cs typeface="Arial"/>
              </a:rPr>
              <a:t>	</a:t>
            </a:r>
            <a:r>
              <a:rPr sz="2000" u="heavy" spc="100" dirty="0">
                <a:solidFill>
                  <a:srgbClr val="B192C9"/>
                </a:solidFill>
                <a:uFill>
                  <a:solidFill>
                    <a:srgbClr val="B192C9"/>
                  </a:solidFill>
                </a:uFill>
                <a:latin typeface="Georgia"/>
                <a:cs typeface="Georgia"/>
                <a:hlinkClick r:id="rId2"/>
              </a:rPr>
              <a:t>https://www.youtube.com/watch?v=h2F2l5Xtin0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Times New Roman"/>
              <a:cs typeface="Times New Roman"/>
            </a:endParaRPr>
          </a:p>
          <a:p>
            <a:pPr marL="1330325" algn="ctr">
              <a:lnSpc>
                <a:spcPct val="100000"/>
              </a:lnSpc>
              <a:spcBef>
                <a:spcPts val="5"/>
              </a:spcBef>
              <a:tabLst>
                <a:tab pos="1604645" algn="l"/>
              </a:tabLst>
            </a:pPr>
            <a:r>
              <a:rPr sz="1500" spc="-425" dirty="0">
                <a:solidFill>
                  <a:srgbClr val="717BA2"/>
                </a:solidFill>
                <a:latin typeface="Arial"/>
                <a:cs typeface="Arial"/>
              </a:rPr>
              <a:t>	</a:t>
            </a:r>
            <a:r>
              <a:rPr sz="2000" spc="65" dirty="0">
                <a:latin typeface="Georgia"/>
                <a:cs typeface="Georgia"/>
              </a:rPr>
              <a:t>Istinita</a:t>
            </a:r>
            <a:r>
              <a:rPr sz="2000" spc="135" dirty="0">
                <a:latin typeface="Georgia"/>
                <a:cs typeface="Georgia"/>
              </a:rPr>
              <a:t> </a:t>
            </a:r>
            <a:r>
              <a:rPr sz="2000" spc="85" dirty="0">
                <a:latin typeface="Georgia"/>
                <a:cs typeface="Georgia"/>
              </a:rPr>
              <a:t>priča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286385" algn="l"/>
              </a:tabLst>
            </a:pPr>
            <a:r>
              <a:rPr sz="1500" spc="-425" dirty="0">
                <a:solidFill>
                  <a:srgbClr val="717BA2"/>
                </a:solidFill>
                <a:latin typeface="Arial"/>
                <a:cs typeface="Arial"/>
              </a:rPr>
              <a:t>	</a:t>
            </a:r>
            <a:r>
              <a:rPr sz="2000" u="heavy" spc="80" dirty="0">
                <a:solidFill>
                  <a:srgbClr val="B192C9"/>
                </a:solidFill>
                <a:uFill>
                  <a:solidFill>
                    <a:srgbClr val="B192C9"/>
                  </a:solidFill>
                </a:uFill>
                <a:latin typeface="Georgia"/>
                <a:cs typeface="Georgia"/>
                <a:hlinkClick r:id="rId3"/>
              </a:rPr>
              <a:t>https://www.youtube.com/watch?v=_2My_HOP-bw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87801" y="4653114"/>
            <a:ext cx="3591686" cy="18722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4367" y="6432206"/>
            <a:ext cx="120319" cy="1908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34920" y="577341"/>
            <a:ext cx="50730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110" dirty="0"/>
              <a:t>Hvala </a:t>
            </a:r>
            <a:r>
              <a:rPr sz="3200" spc="165" dirty="0"/>
              <a:t>vam </a:t>
            </a:r>
            <a:r>
              <a:rPr sz="3200" spc="229" dirty="0"/>
              <a:t>na</a:t>
            </a:r>
            <a:r>
              <a:rPr sz="3200" spc="445" dirty="0"/>
              <a:t> </a:t>
            </a:r>
            <a:r>
              <a:rPr sz="3200" spc="95" dirty="0"/>
              <a:t>pozornosti!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1115618" y="1328292"/>
            <a:ext cx="7272781" cy="3600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1523" y="5373204"/>
            <a:ext cx="2880360" cy="12241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32983" y="5249341"/>
            <a:ext cx="3096387" cy="13289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4367" y="6432206"/>
            <a:ext cx="120650" cy="191135"/>
          </a:xfrm>
          <a:custGeom>
            <a:avLst/>
            <a:gdLst/>
            <a:ahLst/>
            <a:cxnLst/>
            <a:rect l="l" t="t" r="r" b="b"/>
            <a:pathLst>
              <a:path w="120650" h="191134">
                <a:moveTo>
                  <a:pt x="0" y="0"/>
                </a:moveTo>
                <a:lnTo>
                  <a:pt x="0" y="190842"/>
                </a:lnTo>
                <a:lnTo>
                  <a:pt x="120319" y="95427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94841" y="577341"/>
            <a:ext cx="63563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100" dirty="0"/>
              <a:t>Koja </a:t>
            </a:r>
            <a:r>
              <a:rPr sz="3200" spc="70" dirty="0"/>
              <a:t>je </a:t>
            </a:r>
            <a:r>
              <a:rPr sz="3200" spc="160" dirty="0"/>
              <a:t>uloga </a:t>
            </a:r>
            <a:r>
              <a:rPr sz="3200" spc="125" dirty="0"/>
              <a:t>medija </a:t>
            </a:r>
            <a:r>
              <a:rPr sz="3200" spc="335" dirty="0"/>
              <a:t>u</a:t>
            </a:r>
            <a:r>
              <a:rPr sz="3200" spc="710" dirty="0"/>
              <a:t> </a:t>
            </a:r>
            <a:r>
              <a:rPr sz="3200" spc="195" dirty="0"/>
              <a:t>društvu?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611555" y="1488947"/>
            <a:ext cx="2160219" cy="3528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75838" y="2132838"/>
            <a:ext cx="1800225" cy="28845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08116" y="2675001"/>
            <a:ext cx="1584198" cy="23423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3532" y="5344579"/>
            <a:ext cx="1973199" cy="9528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51633" y="5212524"/>
            <a:ext cx="2664139" cy="9385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4367" y="6432206"/>
            <a:ext cx="120650" cy="191135"/>
          </a:xfrm>
          <a:custGeom>
            <a:avLst/>
            <a:gdLst/>
            <a:ahLst/>
            <a:cxnLst/>
            <a:rect l="l" t="t" r="r" b="b"/>
            <a:pathLst>
              <a:path w="120650" h="191134">
                <a:moveTo>
                  <a:pt x="0" y="0"/>
                </a:moveTo>
                <a:lnTo>
                  <a:pt x="0" y="190842"/>
                </a:lnTo>
                <a:lnTo>
                  <a:pt x="120319" y="95427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1616" y="584708"/>
            <a:ext cx="70370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155" dirty="0"/>
              <a:t>Uloga </a:t>
            </a:r>
            <a:r>
              <a:rPr sz="4800" spc="185" dirty="0"/>
              <a:t>medija </a:t>
            </a:r>
            <a:r>
              <a:rPr sz="4800" spc="500" dirty="0"/>
              <a:t>u</a:t>
            </a:r>
            <a:r>
              <a:rPr sz="4800" spc="725" dirty="0"/>
              <a:t> </a:t>
            </a:r>
            <a:r>
              <a:rPr sz="4800" spc="290" dirty="0"/>
              <a:t>društvu</a:t>
            </a:r>
            <a:endParaRPr sz="4800"/>
          </a:p>
        </p:txBody>
      </p:sp>
      <p:sp>
        <p:nvSpPr>
          <p:cNvPr id="4" name="object 4"/>
          <p:cNvSpPr txBox="1"/>
          <p:nvPr/>
        </p:nvSpPr>
        <p:spPr>
          <a:xfrm>
            <a:off x="547217" y="1540509"/>
            <a:ext cx="6557009" cy="2013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6385" algn="l"/>
              </a:tabLst>
            </a:pPr>
            <a:r>
              <a:rPr sz="1800" spc="-515" dirty="0">
                <a:solidFill>
                  <a:srgbClr val="717BA2"/>
                </a:solidFill>
                <a:latin typeface="Arial"/>
                <a:cs typeface="Arial"/>
              </a:rPr>
              <a:t>	</a:t>
            </a:r>
            <a:r>
              <a:rPr sz="2400" spc="95" dirty="0">
                <a:latin typeface="Georgia"/>
                <a:cs typeface="Georgia"/>
              </a:rPr>
              <a:t>Velika </a:t>
            </a:r>
            <a:r>
              <a:rPr sz="2400" spc="80" dirty="0">
                <a:latin typeface="Georgia"/>
                <a:cs typeface="Georgia"/>
              </a:rPr>
              <a:t>odgovornost </a:t>
            </a:r>
            <a:r>
              <a:rPr sz="2400" spc="90" dirty="0">
                <a:latin typeface="Georgia"/>
                <a:cs typeface="Georgia"/>
              </a:rPr>
              <a:t>medija </a:t>
            </a:r>
            <a:r>
              <a:rPr sz="2400" spc="55" dirty="0">
                <a:latin typeface="Georgia"/>
                <a:cs typeface="Georgia"/>
              </a:rPr>
              <a:t>(„četvrta</a:t>
            </a:r>
            <a:r>
              <a:rPr sz="2400" spc="505" dirty="0">
                <a:latin typeface="Georgia"/>
                <a:cs typeface="Georgia"/>
              </a:rPr>
              <a:t> </a:t>
            </a:r>
            <a:r>
              <a:rPr sz="2400" spc="50" dirty="0">
                <a:latin typeface="Georgia"/>
                <a:cs typeface="Georgia"/>
              </a:rPr>
              <a:t>vlast”)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000">
              <a:latin typeface="Times New Roman"/>
              <a:cs typeface="Times New Roman"/>
            </a:endParaRPr>
          </a:p>
          <a:p>
            <a:pPr marL="4426585" indent="-396240">
              <a:lnSpc>
                <a:spcPct val="100000"/>
              </a:lnSpc>
              <a:spcBef>
                <a:spcPts val="5"/>
              </a:spcBef>
              <a:buFont typeface="Georgia"/>
              <a:buAutoNum type="arabicParenR"/>
              <a:tabLst>
                <a:tab pos="4427220" algn="l"/>
              </a:tabLst>
            </a:pPr>
            <a:r>
              <a:rPr sz="2400" spc="90" dirty="0">
                <a:latin typeface="Georgia"/>
                <a:cs typeface="Georgia"/>
              </a:rPr>
              <a:t>informacija</a:t>
            </a:r>
            <a:endParaRPr sz="2400">
              <a:latin typeface="Georgia"/>
              <a:cs typeface="Georgia"/>
            </a:endParaRPr>
          </a:p>
          <a:p>
            <a:pPr marL="4458335" indent="-396240">
              <a:lnSpc>
                <a:spcPct val="100000"/>
              </a:lnSpc>
              <a:spcBef>
                <a:spcPts val="315"/>
              </a:spcBef>
              <a:buFont typeface="Georgia"/>
              <a:buAutoNum type="arabicParenR"/>
              <a:tabLst>
                <a:tab pos="4458970" algn="l"/>
              </a:tabLst>
            </a:pPr>
            <a:r>
              <a:rPr sz="2400" spc="55" dirty="0">
                <a:latin typeface="Georgia"/>
                <a:cs typeface="Georgia"/>
              </a:rPr>
              <a:t>odgoj</a:t>
            </a:r>
            <a:endParaRPr sz="2400">
              <a:latin typeface="Georgia"/>
              <a:cs typeface="Georgia"/>
            </a:endParaRPr>
          </a:p>
          <a:p>
            <a:pPr marL="4498340" indent="-400685">
              <a:lnSpc>
                <a:spcPct val="100000"/>
              </a:lnSpc>
              <a:spcBef>
                <a:spcPts val="310"/>
              </a:spcBef>
              <a:buFont typeface="Georgia"/>
              <a:buAutoNum type="arabicParenR"/>
              <a:tabLst>
                <a:tab pos="4498975" algn="l"/>
              </a:tabLst>
            </a:pPr>
            <a:r>
              <a:rPr sz="2400" spc="135" dirty="0">
                <a:latin typeface="Georgia"/>
                <a:cs typeface="Georgia"/>
              </a:rPr>
              <a:t>zabava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7217" y="4784217"/>
            <a:ext cx="54984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6385" algn="l"/>
              </a:tabLst>
            </a:pPr>
            <a:r>
              <a:rPr sz="1800" spc="-515" dirty="0">
                <a:solidFill>
                  <a:srgbClr val="717BA2"/>
                </a:solidFill>
                <a:latin typeface="Arial"/>
                <a:cs typeface="Arial"/>
              </a:rPr>
              <a:t>	</a:t>
            </a:r>
            <a:r>
              <a:rPr sz="2400" spc="80" dirty="0">
                <a:latin typeface="Georgia"/>
                <a:cs typeface="Georgia"/>
              </a:rPr>
              <a:t>Istinitost </a:t>
            </a:r>
            <a:r>
              <a:rPr sz="2400" spc="15" dirty="0">
                <a:latin typeface="Georgia"/>
                <a:cs typeface="Georgia"/>
              </a:rPr>
              <a:t>i </a:t>
            </a:r>
            <a:r>
              <a:rPr sz="2400" spc="90" dirty="0">
                <a:latin typeface="Georgia"/>
                <a:cs typeface="Georgia"/>
              </a:rPr>
              <a:t>objektivnost</a:t>
            </a:r>
            <a:r>
              <a:rPr sz="2400" spc="445" dirty="0">
                <a:latin typeface="Georgia"/>
                <a:cs typeface="Georgia"/>
              </a:rPr>
              <a:t> </a:t>
            </a:r>
            <a:r>
              <a:rPr sz="2400" spc="90" dirty="0">
                <a:latin typeface="Georgia"/>
                <a:cs typeface="Georgia"/>
              </a:rPr>
              <a:t>informacija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31975" y="2349373"/>
            <a:ext cx="2638425" cy="23606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5325" y="5678982"/>
            <a:ext cx="1973199" cy="9528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96153" y="5302935"/>
            <a:ext cx="3096387" cy="13289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4367" y="6432206"/>
            <a:ext cx="120650" cy="191135"/>
          </a:xfrm>
          <a:custGeom>
            <a:avLst/>
            <a:gdLst/>
            <a:ahLst/>
            <a:cxnLst/>
            <a:rect l="l" t="t" r="r" b="b"/>
            <a:pathLst>
              <a:path w="120650" h="191134">
                <a:moveTo>
                  <a:pt x="0" y="0"/>
                </a:moveTo>
                <a:lnTo>
                  <a:pt x="0" y="190842"/>
                </a:lnTo>
                <a:lnTo>
                  <a:pt x="120319" y="95427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145" dirty="0"/>
              <a:t>Kako </a:t>
            </a:r>
            <a:r>
              <a:rPr spc="95" dirty="0"/>
              <a:t>bi </a:t>
            </a:r>
            <a:r>
              <a:rPr spc="75" dirty="0"/>
              <a:t>mediji </a:t>
            </a:r>
            <a:r>
              <a:rPr spc="105" dirty="0"/>
              <a:t>trebali</a:t>
            </a:r>
            <a:r>
              <a:rPr spc="570" dirty="0"/>
              <a:t> </a:t>
            </a:r>
            <a:r>
              <a:rPr spc="95" dirty="0"/>
              <a:t>djelovati?</a:t>
            </a: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pc="145" dirty="0"/>
              <a:t>Što </a:t>
            </a:r>
            <a:r>
              <a:rPr spc="65" dirty="0"/>
              <a:t>je </a:t>
            </a:r>
            <a:r>
              <a:rPr spc="155" dirty="0"/>
              <a:t>novinarska</a:t>
            </a:r>
            <a:r>
              <a:rPr spc="420" dirty="0"/>
              <a:t> </a:t>
            </a:r>
            <a:r>
              <a:rPr spc="140" dirty="0"/>
              <a:t>etika?</a:t>
            </a:r>
          </a:p>
        </p:txBody>
      </p:sp>
      <p:sp>
        <p:nvSpPr>
          <p:cNvPr id="4" name="object 4"/>
          <p:cNvSpPr/>
          <p:nvPr/>
        </p:nvSpPr>
        <p:spPr>
          <a:xfrm>
            <a:off x="611555" y="1488947"/>
            <a:ext cx="2160219" cy="3528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75838" y="2132838"/>
            <a:ext cx="1800225" cy="28845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09590" y="2675001"/>
            <a:ext cx="1584198" cy="23423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3532" y="5344579"/>
            <a:ext cx="1973199" cy="9528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09590" y="5156543"/>
            <a:ext cx="3096387" cy="13289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38921" y="1143000"/>
            <a:ext cx="448309" cy="0"/>
          </a:xfrm>
          <a:custGeom>
            <a:avLst/>
            <a:gdLst/>
            <a:ahLst/>
            <a:cxnLst/>
            <a:rect l="l" t="t" r="r" b="b"/>
            <a:pathLst>
              <a:path w="448309">
                <a:moveTo>
                  <a:pt x="0" y="0"/>
                </a:moveTo>
                <a:lnTo>
                  <a:pt x="447878" y="0"/>
                </a:lnTo>
              </a:path>
            </a:pathLst>
          </a:custGeom>
          <a:ln w="9525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114300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346" y="0"/>
                </a:lnTo>
              </a:path>
            </a:pathLst>
          </a:custGeom>
          <a:ln w="9525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4367" y="6432206"/>
            <a:ext cx="120650" cy="191135"/>
          </a:xfrm>
          <a:custGeom>
            <a:avLst/>
            <a:gdLst/>
            <a:ahLst/>
            <a:cxnLst/>
            <a:rect l="l" t="t" r="r" b="b"/>
            <a:pathLst>
              <a:path w="120650" h="191134">
                <a:moveTo>
                  <a:pt x="0" y="0"/>
                </a:moveTo>
                <a:lnTo>
                  <a:pt x="0" y="190842"/>
                </a:lnTo>
                <a:lnTo>
                  <a:pt x="120319" y="95427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68601" y="188925"/>
            <a:ext cx="6695948" cy="64804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42987" y="2204973"/>
            <a:ext cx="2376805" cy="2736850"/>
          </a:xfrm>
          <a:custGeom>
            <a:avLst/>
            <a:gdLst/>
            <a:ahLst/>
            <a:cxnLst/>
            <a:rect l="l" t="t" r="r" b="b"/>
            <a:pathLst>
              <a:path w="2376804" h="2736850">
                <a:moveTo>
                  <a:pt x="0" y="2736850"/>
                </a:moveTo>
                <a:lnTo>
                  <a:pt x="2376424" y="2736850"/>
                </a:lnTo>
                <a:lnTo>
                  <a:pt x="2376424" y="0"/>
                </a:lnTo>
                <a:lnTo>
                  <a:pt x="0" y="0"/>
                </a:lnTo>
                <a:lnTo>
                  <a:pt x="0" y="27368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22070" y="2326894"/>
            <a:ext cx="1987550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86385" algn="l"/>
              </a:tabLst>
            </a:pPr>
            <a:r>
              <a:rPr sz="1500" spc="-425" dirty="0">
                <a:solidFill>
                  <a:srgbClr val="717BA2"/>
                </a:solidFill>
                <a:latin typeface="Arial"/>
                <a:cs typeface="Arial"/>
              </a:rPr>
              <a:t>	</a:t>
            </a:r>
            <a:r>
              <a:rPr sz="2000" spc="65" dirty="0">
                <a:solidFill>
                  <a:srgbClr val="08AA31"/>
                </a:solidFill>
                <a:latin typeface="Times New Roman"/>
                <a:cs typeface="Times New Roman"/>
              </a:rPr>
              <a:t>istinitost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  <a:tabLst>
                <a:tab pos="286385" algn="l"/>
              </a:tabLst>
            </a:pPr>
            <a:r>
              <a:rPr sz="1500" spc="-425" dirty="0">
                <a:solidFill>
                  <a:srgbClr val="717BA2"/>
                </a:solidFill>
                <a:latin typeface="Arial"/>
                <a:cs typeface="Arial"/>
              </a:rPr>
              <a:t>	</a:t>
            </a:r>
            <a:r>
              <a:rPr sz="2000" spc="75" dirty="0">
                <a:solidFill>
                  <a:srgbClr val="08AA31"/>
                </a:solidFill>
                <a:latin typeface="Times New Roman"/>
                <a:cs typeface="Times New Roman"/>
              </a:rPr>
              <a:t>poštenje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  <a:tabLst>
                <a:tab pos="286385" algn="l"/>
              </a:tabLst>
            </a:pPr>
            <a:r>
              <a:rPr sz="1500" spc="-425" dirty="0">
                <a:solidFill>
                  <a:srgbClr val="717BA2"/>
                </a:solidFill>
                <a:latin typeface="Arial"/>
                <a:cs typeface="Arial"/>
              </a:rPr>
              <a:t>	</a:t>
            </a:r>
            <a:r>
              <a:rPr sz="2000" spc="75" dirty="0">
                <a:solidFill>
                  <a:srgbClr val="08AA31"/>
                </a:solidFill>
                <a:latin typeface="Times New Roman"/>
                <a:cs typeface="Times New Roman"/>
              </a:rPr>
              <a:t>točnost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  <a:tabLst>
                <a:tab pos="286385" algn="l"/>
              </a:tabLst>
            </a:pPr>
            <a:r>
              <a:rPr sz="1500" spc="-425" dirty="0">
                <a:solidFill>
                  <a:srgbClr val="717BA2"/>
                </a:solidFill>
                <a:latin typeface="Arial"/>
                <a:cs typeface="Arial"/>
              </a:rPr>
              <a:t>	</a:t>
            </a:r>
            <a:r>
              <a:rPr sz="2000" spc="80" dirty="0">
                <a:solidFill>
                  <a:srgbClr val="08AA31"/>
                </a:solidFill>
                <a:latin typeface="Times New Roman"/>
                <a:cs typeface="Times New Roman"/>
              </a:rPr>
              <a:t>uravnoteženost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  <a:tabLst>
                <a:tab pos="286385" algn="l"/>
              </a:tabLst>
            </a:pPr>
            <a:r>
              <a:rPr sz="1500" spc="-425" dirty="0">
                <a:solidFill>
                  <a:srgbClr val="717BA2"/>
                </a:solidFill>
                <a:latin typeface="Arial"/>
                <a:cs typeface="Arial"/>
              </a:rPr>
              <a:t>	</a:t>
            </a:r>
            <a:r>
              <a:rPr sz="2000" spc="95" dirty="0">
                <a:solidFill>
                  <a:srgbClr val="08AA31"/>
                </a:solidFill>
                <a:latin typeface="Times New Roman"/>
                <a:cs typeface="Times New Roman"/>
              </a:rPr>
              <a:t>nepristranost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39546" y="216534"/>
            <a:ext cx="7699375" cy="1477645"/>
          </a:xfrm>
          <a:custGeom>
            <a:avLst/>
            <a:gdLst/>
            <a:ahLst/>
            <a:cxnLst/>
            <a:rect l="l" t="t" r="r" b="b"/>
            <a:pathLst>
              <a:path w="7699375" h="1477645">
                <a:moveTo>
                  <a:pt x="0" y="1477391"/>
                </a:moveTo>
                <a:lnTo>
                  <a:pt x="7699375" y="1477391"/>
                </a:lnTo>
                <a:lnTo>
                  <a:pt x="7699375" y="0"/>
                </a:lnTo>
                <a:lnTo>
                  <a:pt x="0" y="0"/>
                </a:lnTo>
                <a:lnTo>
                  <a:pt x="0" y="14773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8540" y="186283"/>
            <a:ext cx="713930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2000" dirty="0">
                <a:solidFill>
                  <a:srgbClr val="08AA31"/>
                </a:solidFill>
                <a:latin typeface="Times New Roman"/>
                <a:cs typeface="Times New Roman"/>
              </a:rPr>
              <a:t>Mediji</a:t>
            </a:r>
            <a:r>
              <a:rPr sz="2000" spc="-65" dirty="0">
                <a:solidFill>
                  <a:srgbClr val="08AA31"/>
                </a:solidFill>
                <a:latin typeface="Times New Roman"/>
                <a:cs typeface="Times New Roman"/>
              </a:rPr>
              <a:t> </a:t>
            </a:r>
            <a:r>
              <a:rPr sz="2000" spc="75" dirty="0">
                <a:solidFill>
                  <a:srgbClr val="08AA31"/>
                </a:solidFill>
                <a:latin typeface="Times New Roman"/>
                <a:cs typeface="Times New Roman"/>
              </a:rPr>
              <a:t>moraju</a:t>
            </a:r>
            <a:r>
              <a:rPr sz="2000" spc="-80" dirty="0">
                <a:solidFill>
                  <a:srgbClr val="08AA31"/>
                </a:solidFill>
                <a:latin typeface="Times New Roman"/>
                <a:cs typeface="Times New Roman"/>
              </a:rPr>
              <a:t> </a:t>
            </a:r>
            <a:r>
              <a:rPr sz="2000" spc="50" dirty="0">
                <a:solidFill>
                  <a:srgbClr val="08AA31"/>
                </a:solidFill>
                <a:latin typeface="Times New Roman"/>
                <a:cs typeface="Times New Roman"/>
              </a:rPr>
              <a:t>objektivno</a:t>
            </a:r>
            <a:r>
              <a:rPr sz="2000" spc="-60" dirty="0">
                <a:solidFill>
                  <a:srgbClr val="08AA3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8AA31"/>
                </a:solidFill>
                <a:latin typeface="Times New Roman"/>
                <a:cs typeface="Times New Roman"/>
              </a:rPr>
              <a:t>i</a:t>
            </a:r>
            <a:r>
              <a:rPr sz="2000" spc="-60" dirty="0">
                <a:solidFill>
                  <a:srgbClr val="08AA31"/>
                </a:solidFill>
                <a:latin typeface="Times New Roman"/>
                <a:cs typeface="Times New Roman"/>
              </a:rPr>
              <a:t> </a:t>
            </a:r>
            <a:r>
              <a:rPr sz="2000" spc="60" dirty="0">
                <a:solidFill>
                  <a:srgbClr val="08AA31"/>
                </a:solidFill>
                <a:latin typeface="Times New Roman"/>
                <a:cs typeface="Times New Roman"/>
              </a:rPr>
              <a:t>istinito</a:t>
            </a:r>
            <a:r>
              <a:rPr sz="2000" spc="-100" dirty="0">
                <a:solidFill>
                  <a:srgbClr val="08AA31"/>
                </a:solidFill>
                <a:latin typeface="Times New Roman"/>
                <a:cs typeface="Times New Roman"/>
              </a:rPr>
              <a:t> </a:t>
            </a:r>
            <a:r>
              <a:rPr sz="2000" spc="75" dirty="0">
                <a:solidFill>
                  <a:srgbClr val="08AA31"/>
                </a:solidFill>
                <a:latin typeface="Times New Roman"/>
                <a:cs typeface="Times New Roman"/>
              </a:rPr>
              <a:t>prenositi</a:t>
            </a:r>
            <a:r>
              <a:rPr sz="2000" spc="-85" dirty="0">
                <a:solidFill>
                  <a:srgbClr val="08AA31"/>
                </a:solidFill>
                <a:latin typeface="Times New Roman"/>
                <a:cs typeface="Times New Roman"/>
              </a:rPr>
              <a:t> </a:t>
            </a:r>
            <a:r>
              <a:rPr sz="2000" spc="45" dirty="0">
                <a:solidFill>
                  <a:srgbClr val="08AA31"/>
                </a:solidFill>
                <a:latin typeface="Times New Roman"/>
                <a:cs typeface="Times New Roman"/>
              </a:rPr>
              <a:t>informacije</a:t>
            </a:r>
            <a:r>
              <a:rPr sz="2000" spc="-95" dirty="0">
                <a:solidFill>
                  <a:srgbClr val="08AA31"/>
                </a:solidFill>
                <a:latin typeface="Times New Roman"/>
                <a:cs typeface="Times New Roman"/>
              </a:rPr>
              <a:t> </a:t>
            </a:r>
            <a:r>
              <a:rPr sz="2000" spc="60" dirty="0">
                <a:solidFill>
                  <a:srgbClr val="08AA31"/>
                </a:solidFill>
                <a:latin typeface="Times New Roman"/>
                <a:cs typeface="Times New Roman"/>
              </a:rPr>
              <a:t>o</a:t>
            </a:r>
            <a:r>
              <a:rPr sz="2000" spc="-50" dirty="0">
                <a:solidFill>
                  <a:srgbClr val="08AA31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08AA31"/>
                </a:solidFill>
                <a:latin typeface="Times New Roman"/>
                <a:cs typeface="Times New Roman"/>
              </a:rPr>
              <a:t>ljudima,  </a:t>
            </a:r>
            <a:r>
              <a:rPr sz="2000" spc="45" dirty="0">
                <a:solidFill>
                  <a:srgbClr val="08AA31"/>
                </a:solidFill>
                <a:latin typeface="Times New Roman"/>
                <a:cs typeface="Times New Roman"/>
              </a:rPr>
              <a:t>događajima, </a:t>
            </a:r>
            <a:r>
              <a:rPr sz="2000" spc="55" dirty="0">
                <a:solidFill>
                  <a:srgbClr val="08AA31"/>
                </a:solidFill>
                <a:latin typeface="Times New Roman"/>
                <a:cs typeface="Times New Roman"/>
              </a:rPr>
              <a:t>pojavama</a:t>
            </a:r>
            <a:r>
              <a:rPr sz="2000" spc="-235" dirty="0">
                <a:solidFill>
                  <a:srgbClr val="08AA31"/>
                </a:solidFill>
                <a:latin typeface="Times New Roman"/>
                <a:cs typeface="Times New Roman"/>
              </a:rPr>
              <a:t> </a:t>
            </a:r>
            <a:r>
              <a:rPr sz="2000" spc="-495" dirty="0">
                <a:solidFill>
                  <a:srgbClr val="08AA31"/>
                </a:solidFill>
                <a:latin typeface="Times New Roman"/>
                <a:cs typeface="Times New Roman"/>
              </a:rPr>
              <a:t>…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b="1" spc="75" dirty="0">
                <a:solidFill>
                  <a:srgbClr val="08AA31"/>
                </a:solidFill>
                <a:latin typeface="Times New Roman"/>
                <a:cs typeface="Times New Roman"/>
              </a:rPr>
              <a:t>Profesionalni</a:t>
            </a:r>
            <a:r>
              <a:rPr sz="2000" b="1" spc="-95" dirty="0">
                <a:solidFill>
                  <a:srgbClr val="08AA31"/>
                </a:solidFill>
                <a:latin typeface="Times New Roman"/>
                <a:cs typeface="Times New Roman"/>
              </a:rPr>
              <a:t> </a:t>
            </a:r>
            <a:r>
              <a:rPr sz="2000" b="1" spc="70" dirty="0">
                <a:solidFill>
                  <a:srgbClr val="08AA31"/>
                </a:solidFill>
                <a:latin typeface="Times New Roman"/>
                <a:cs typeface="Times New Roman"/>
              </a:rPr>
              <a:t>i</a:t>
            </a:r>
            <a:r>
              <a:rPr sz="2000" b="1" spc="-65" dirty="0">
                <a:solidFill>
                  <a:srgbClr val="08AA31"/>
                </a:solidFill>
                <a:latin typeface="Times New Roman"/>
                <a:cs typeface="Times New Roman"/>
              </a:rPr>
              <a:t> </a:t>
            </a:r>
            <a:r>
              <a:rPr sz="2000" b="1" spc="85" dirty="0">
                <a:solidFill>
                  <a:srgbClr val="08AA31"/>
                </a:solidFill>
                <a:latin typeface="Times New Roman"/>
                <a:cs typeface="Times New Roman"/>
              </a:rPr>
              <a:t>etički</a:t>
            </a:r>
            <a:r>
              <a:rPr sz="2000" b="1" spc="-85" dirty="0">
                <a:solidFill>
                  <a:srgbClr val="08AA31"/>
                </a:solidFill>
                <a:latin typeface="Times New Roman"/>
                <a:cs typeface="Times New Roman"/>
              </a:rPr>
              <a:t> </a:t>
            </a:r>
            <a:r>
              <a:rPr sz="2000" b="1" spc="75" dirty="0">
                <a:solidFill>
                  <a:srgbClr val="08AA31"/>
                </a:solidFill>
                <a:latin typeface="Times New Roman"/>
                <a:cs typeface="Times New Roman"/>
              </a:rPr>
              <a:t>standardi</a:t>
            </a:r>
            <a:r>
              <a:rPr sz="2000" b="1" spc="-90" dirty="0">
                <a:solidFill>
                  <a:srgbClr val="08AA31"/>
                </a:solidFill>
                <a:latin typeface="Times New Roman"/>
                <a:cs typeface="Times New Roman"/>
              </a:rPr>
              <a:t> </a:t>
            </a:r>
            <a:r>
              <a:rPr sz="2000" b="1" spc="80" dirty="0">
                <a:solidFill>
                  <a:srgbClr val="08AA31"/>
                </a:solidFill>
                <a:latin typeface="Times New Roman"/>
                <a:cs typeface="Times New Roman"/>
              </a:rPr>
              <a:t>medijskog</a:t>
            </a:r>
            <a:r>
              <a:rPr sz="2000" b="1" spc="-105" dirty="0">
                <a:solidFill>
                  <a:srgbClr val="08AA31"/>
                </a:solidFill>
                <a:latin typeface="Times New Roman"/>
                <a:cs typeface="Times New Roman"/>
              </a:rPr>
              <a:t> </a:t>
            </a:r>
            <a:r>
              <a:rPr sz="2000" b="1" spc="55" dirty="0">
                <a:solidFill>
                  <a:srgbClr val="08AA31"/>
                </a:solidFill>
                <a:latin typeface="Times New Roman"/>
                <a:cs typeface="Times New Roman"/>
              </a:rPr>
              <a:t>izvještavanja</a:t>
            </a:r>
            <a:r>
              <a:rPr sz="2000" b="1" spc="-80" dirty="0">
                <a:solidFill>
                  <a:srgbClr val="08AA31"/>
                </a:solidFill>
                <a:latin typeface="Times New Roman"/>
                <a:cs typeface="Times New Roman"/>
              </a:rPr>
              <a:t> </a:t>
            </a:r>
            <a:r>
              <a:rPr sz="2000" b="1" spc="45" dirty="0">
                <a:solidFill>
                  <a:srgbClr val="08AA31"/>
                </a:solidFill>
                <a:latin typeface="Times New Roman"/>
                <a:cs typeface="Times New Roman"/>
              </a:rPr>
              <a:t>su: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832983" y="5249341"/>
            <a:ext cx="3096387" cy="13289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5325" y="5678982"/>
            <a:ext cx="1973199" cy="9528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4367" y="6432206"/>
            <a:ext cx="120319" cy="1908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89482" y="66548"/>
            <a:ext cx="7165975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2200" spc="35" dirty="0"/>
              <a:t>(Medijska) </a:t>
            </a:r>
            <a:r>
              <a:rPr sz="2200" spc="95" dirty="0"/>
              <a:t>etika </a:t>
            </a:r>
            <a:r>
              <a:rPr sz="2200" spc="-320" dirty="0"/>
              <a:t>– </a:t>
            </a:r>
            <a:r>
              <a:rPr sz="2200" spc="80" dirty="0"/>
              <a:t>otkriva </a:t>
            </a:r>
            <a:r>
              <a:rPr sz="2200" spc="10" dirty="0"/>
              <a:t>i </a:t>
            </a:r>
            <a:r>
              <a:rPr sz="2200" spc="114" dirty="0"/>
              <a:t>jača </a:t>
            </a:r>
            <a:r>
              <a:rPr sz="2200" spc="90" dirty="0"/>
              <a:t>norme, </a:t>
            </a:r>
            <a:r>
              <a:rPr sz="2200" spc="85" dirty="0"/>
              <a:t>daje savjete </a:t>
            </a:r>
            <a:r>
              <a:rPr sz="2200" spc="10" dirty="0"/>
              <a:t>i  </a:t>
            </a:r>
            <a:r>
              <a:rPr sz="2200" spc="100" dirty="0"/>
              <a:t>upozoranja </a:t>
            </a:r>
            <a:r>
              <a:rPr sz="2200" spc="45" dirty="0"/>
              <a:t>o </a:t>
            </a:r>
            <a:r>
              <a:rPr sz="2200" spc="80" dirty="0"/>
              <a:t>tome </a:t>
            </a:r>
            <a:r>
              <a:rPr sz="2200" spc="100" dirty="0"/>
              <a:t>što </a:t>
            </a:r>
            <a:r>
              <a:rPr sz="2200" spc="105" dirty="0"/>
              <a:t>osoba </a:t>
            </a:r>
            <a:r>
              <a:rPr sz="2200" spc="100" dirty="0"/>
              <a:t>treba </a:t>
            </a:r>
            <a:r>
              <a:rPr sz="2200" spc="85" dirty="0"/>
              <a:t>poduzeti </a:t>
            </a:r>
            <a:r>
              <a:rPr sz="2200" spc="135" dirty="0"/>
              <a:t>kako </a:t>
            </a:r>
            <a:r>
              <a:rPr sz="2200" spc="65" dirty="0"/>
              <a:t>bi  donijela </a:t>
            </a:r>
            <a:r>
              <a:rPr sz="2200" spc="100" dirty="0"/>
              <a:t>ispravne</a:t>
            </a:r>
            <a:r>
              <a:rPr sz="2200" spc="320" dirty="0"/>
              <a:t> </a:t>
            </a:r>
            <a:r>
              <a:rPr sz="2200" spc="105" dirty="0"/>
              <a:t>odluke</a:t>
            </a:r>
            <a:endParaRPr sz="2200"/>
          </a:p>
        </p:txBody>
      </p:sp>
      <p:sp>
        <p:nvSpPr>
          <p:cNvPr id="4" name="object 4"/>
          <p:cNvSpPr/>
          <p:nvPr/>
        </p:nvSpPr>
        <p:spPr>
          <a:xfrm>
            <a:off x="251523" y="1268806"/>
            <a:ext cx="8640953" cy="54005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4367" y="6432206"/>
            <a:ext cx="120319" cy="1908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61769" y="577341"/>
            <a:ext cx="52216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50" dirty="0"/>
              <a:t>No, </a:t>
            </a:r>
            <a:r>
              <a:rPr sz="3200" spc="90" dirty="0"/>
              <a:t>to nije </a:t>
            </a:r>
            <a:r>
              <a:rPr sz="3200" spc="140" dirty="0"/>
              <a:t>uvijek </a:t>
            </a:r>
            <a:r>
              <a:rPr sz="3200" spc="185" dirty="0"/>
              <a:t>slučaj</a:t>
            </a:r>
            <a:r>
              <a:rPr sz="3200" spc="780" dirty="0"/>
              <a:t> </a:t>
            </a:r>
            <a:r>
              <a:rPr sz="3200" spc="620" dirty="0"/>
              <a:t>…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1530139" y="1484782"/>
            <a:ext cx="5502290" cy="457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38921" y="1143000"/>
            <a:ext cx="448309" cy="0"/>
          </a:xfrm>
          <a:custGeom>
            <a:avLst/>
            <a:gdLst/>
            <a:ahLst/>
            <a:cxnLst/>
            <a:rect l="l" t="t" r="r" b="b"/>
            <a:pathLst>
              <a:path w="448309">
                <a:moveTo>
                  <a:pt x="0" y="0"/>
                </a:moveTo>
                <a:lnTo>
                  <a:pt x="447878" y="0"/>
                </a:lnTo>
              </a:path>
            </a:pathLst>
          </a:custGeom>
          <a:ln w="9525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114300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346" y="0"/>
                </a:lnTo>
              </a:path>
            </a:pathLst>
          </a:custGeom>
          <a:ln w="9525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4367" y="6432206"/>
            <a:ext cx="120650" cy="191135"/>
          </a:xfrm>
          <a:custGeom>
            <a:avLst/>
            <a:gdLst/>
            <a:ahLst/>
            <a:cxnLst/>
            <a:rect l="l" t="t" r="r" b="b"/>
            <a:pathLst>
              <a:path w="120650" h="191134">
                <a:moveTo>
                  <a:pt x="0" y="0"/>
                </a:moveTo>
                <a:lnTo>
                  <a:pt x="0" y="190842"/>
                </a:lnTo>
                <a:lnTo>
                  <a:pt x="120319" y="95427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68601" y="188925"/>
            <a:ext cx="6695948" cy="64804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42987" y="2247900"/>
            <a:ext cx="2376805" cy="2694305"/>
          </a:xfrm>
          <a:custGeom>
            <a:avLst/>
            <a:gdLst/>
            <a:ahLst/>
            <a:cxnLst/>
            <a:rect l="l" t="t" r="r" b="b"/>
            <a:pathLst>
              <a:path w="2376804" h="2694304">
                <a:moveTo>
                  <a:pt x="0" y="2693924"/>
                </a:moveTo>
                <a:lnTo>
                  <a:pt x="2376424" y="2693924"/>
                </a:lnTo>
                <a:lnTo>
                  <a:pt x="2376424" y="0"/>
                </a:lnTo>
                <a:lnTo>
                  <a:pt x="0" y="0"/>
                </a:lnTo>
                <a:lnTo>
                  <a:pt x="0" y="26939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9546" y="216534"/>
            <a:ext cx="7699375" cy="2031364"/>
          </a:xfrm>
          <a:custGeom>
            <a:avLst/>
            <a:gdLst/>
            <a:ahLst/>
            <a:cxnLst/>
            <a:rect l="l" t="t" r="r" b="b"/>
            <a:pathLst>
              <a:path w="7699375" h="2031364">
                <a:moveTo>
                  <a:pt x="0" y="2031365"/>
                </a:moveTo>
                <a:lnTo>
                  <a:pt x="7699375" y="2031365"/>
                </a:lnTo>
                <a:lnTo>
                  <a:pt x="7699375" y="0"/>
                </a:lnTo>
                <a:lnTo>
                  <a:pt x="0" y="0"/>
                </a:lnTo>
                <a:lnTo>
                  <a:pt x="0" y="20313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677539" y="356361"/>
            <a:ext cx="14236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2400" spc="95" dirty="0">
                <a:solidFill>
                  <a:srgbClr val="FF0000"/>
                </a:solidFill>
                <a:latin typeface="Times New Roman"/>
                <a:cs typeface="Times New Roman"/>
              </a:rPr>
              <a:t>on</a:t>
            </a:r>
            <a:r>
              <a:rPr sz="2400" spc="55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400" spc="15" dirty="0">
                <a:solidFill>
                  <a:srgbClr val="FF0000"/>
                </a:solidFill>
                <a:latin typeface="Times New Roman"/>
                <a:cs typeface="Times New Roman"/>
              </a:rPr>
              <a:t>vimo!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8540" y="735304"/>
            <a:ext cx="7139305" cy="4057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2000" dirty="0">
                <a:solidFill>
                  <a:srgbClr val="08AA31"/>
                </a:solidFill>
                <a:latin typeface="Times New Roman"/>
                <a:cs typeface="Times New Roman"/>
              </a:rPr>
              <a:t>Mediji</a:t>
            </a:r>
            <a:r>
              <a:rPr sz="2000" spc="-65" dirty="0">
                <a:solidFill>
                  <a:srgbClr val="08AA31"/>
                </a:solidFill>
                <a:latin typeface="Times New Roman"/>
                <a:cs typeface="Times New Roman"/>
              </a:rPr>
              <a:t> </a:t>
            </a:r>
            <a:r>
              <a:rPr sz="2000" spc="75" dirty="0">
                <a:solidFill>
                  <a:srgbClr val="08AA31"/>
                </a:solidFill>
                <a:latin typeface="Times New Roman"/>
                <a:cs typeface="Times New Roman"/>
              </a:rPr>
              <a:t>moraju</a:t>
            </a:r>
            <a:r>
              <a:rPr sz="2000" spc="-80" dirty="0">
                <a:solidFill>
                  <a:srgbClr val="08AA31"/>
                </a:solidFill>
                <a:latin typeface="Times New Roman"/>
                <a:cs typeface="Times New Roman"/>
              </a:rPr>
              <a:t> </a:t>
            </a:r>
            <a:r>
              <a:rPr sz="2000" spc="50" dirty="0">
                <a:solidFill>
                  <a:srgbClr val="08AA31"/>
                </a:solidFill>
                <a:latin typeface="Times New Roman"/>
                <a:cs typeface="Times New Roman"/>
              </a:rPr>
              <a:t>objektivno</a:t>
            </a:r>
            <a:r>
              <a:rPr sz="2000" spc="-60" dirty="0">
                <a:solidFill>
                  <a:srgbClr val="08AA3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8AA31"/>
                </a:solidFill>
                <a:latin typeface="Times New Roman"/>
                <a:cs typeface="Times New Roman"/>
              </a:rPr>
              <a:t>i</a:t>
            </a:r>
            <a:r>
              <a:rPr sz="2000" spc="-60" dirty="0">
                <a:solidFill>
                  <a:srgbClr val="08AA31"/>
                </a:solidFill>
                <a:latin typeface="Times New Roman"/>
                <a:cs typeface="Times New Roman"/>
              </a:rPr>
              <a:t> </a:t>
            </a:r>
            <a:r>
              <a:rPr sz="2000" spc="60" dirty="0">
                <a:solidFill>
                  <a:srgbClr val="08AA31"/>
                </a:solidFill>
                <a:latin typeface="Times New Roman"/>
                <a:cs typeface="Times New Roman"/>
              </a:rPr>
              <a:t>istinito</a:t>
            </a:r>
            <a:r>
              <a:rPr sz="2000" spc="-100" dirty="0">
                <a:solidFill>
                  <a:srgbClr val="08AA31"/>
                </a:solidFill>
                <a:latin typeface="Times New Roman"/>
                <a:cs typeface="Times New Roman"/>
              </a:rPr>
              <a:t> </a:t>
            </a:r>
            <a:r>
              <a:rPr sz="2000" spc="75" dirty="0">
                <a:solidFill>
                  <a:srgbClr val="08AA31"/>
                </a:solidFill>
                <a:latin typeface="Times New Roman"/>
                <a:cs typeface="Times New Roman"/>
              </a:rPr>
              <a:t>prenositi</a:t>
            </a:r>
            <a:r>
              <a:rPr sz="2000" spc="-85" dirty="0">
                <a:solidFill>
                  <a:srgbClr val="08AA31"/>
                </a:solidFill>
                <a:latin typeface="Times New Roman"/>
                <a:cs typeface="Times New Roman"/>
              </a:rPr>
              <a:t> </a:t>
            </a:r>
            <a:r>
              <a:rPr sz="2000" spc="45" dirty="0">
                <a:solidFill>
                  <a:srgbClr val="08AA31"/>
                </a:solidFill>
                <a:latin typeface="Times New Roman"/>
                <a:cs typeface="Times New Roman"/>
              </a:rPr>
              <a:t>informacije</a:t>
            </a:r>
            <a:r>
              <a:rPr sz="2000" spc="-95" dirty="0">
                <a:solidFill>
                  <a:srgbClr val="08AA31"/>
                </a:solidFill>
                <a:latin typeface="Times New Roman"/>
                <a:cs typeface="Times New Roman"/>
              </a:rPr>
              <a:t> </a:t>
            </a:r>
            <a:r>
              <a:rPr sz="2000" spc="60" dirty="0">
                <a:solidFill>
                  <a:srgbClr val="08AA31"/>
                </a:solidFill>
                <a:latin typeface="Times New Roman"/>
                <a:cs typeface="Times New Roman"/>
              </a:rPr>
              <a:t>o</a:t>
            </a:r>
            <a:r>
              <a:rPr sz="2000" spc="-50" dirty="0">
                <a:solidFill>
                  <a:srgbClr val="08AA31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08AA31"/>
                </a:solidFill>
                <a:latin typeface="Times New Roman"/>
                <a:cs typeface="Times New Roman"/>
              </a:rPr>
              <a:t>ljudima,  </a:t>
            </a:r>
            <a:r>
              <a:rPr sz="2000" spc="45" dirty="0">
                <a:solidFill>
                  <a:srgbClr val="08AA31"/>
                </a:solidFill>
                <a:latin typeface="Times New Roman"/>
                <a:cs typeface="Times New Roman"/>
              </a:rPr>
              <a:t>događajima, </a:t>
            </a:r>
            <a:r>
              <a:rPr sz="2000" spc="55" dirty="0">
                <a:solidFill>
                  <a:srgbClr val="08AA31"/>
                </a:solidFill>
                <a:latin typeface="Times New Roman"/>
                <a:cs typeface="Times New Roman"/>
              </a:rPr>
              <a:t>pojavama</a:t>
            </a:r>
            <a:r>
              <a:rPr sz="2000" spc="-235" dirty="0">
                <a:solidFill>
                  <a:srgbClr val="08AA31"/>
                </a:solidFill>
                <a:latin typeface="Times New Roman"/>
                <a:cs typeface="Times New Roman"/>
              </a:rPr>
              <a:t> </a:t>
            </a:r>
            <a:r>
              <a:rPr sz="2000" spc="-495" dirty="0">
                <a:solidFill>
                  <a:srgbClr val="08AA31"/>
                </a:solidFill>
                <a:latin typeface="Times New Roman"/>
                <a:cs typeface="Times New Roman"/>
              </a:rPr>
              <a:t>…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b="1" spc="75" dirty="0">
                <a:solidFill>
                  <a:srgbClr val="08AA31"/>
                </a:solidFill>
                <a:latin typeface="Times New Roman"/>
                <a:cs typeface="Times New Roman"/>
              </a:rPr>
              <a:t>Profesionalni</a:t>
            </a:r>
            <a:r>
              <a:rPr sz="2000" b="1" spc="-95" dirty="0">
                <a:solidFill>
                  <a:srgbClr val="08AA31"/>
                </a:solidFill>
                <a:latin typeface="Times New Roman"/>
                <a:cs typeface="Times New Roman"/>
              </a:rPr>
              <a:t> </a:t>
            </a:r>
            <a:r>
              <a:rPr sz="2000" b="1" spc="70" dirty="0">
                <a:solidFill>
                  <a:srgbClr val="08AA31"/>
                </a:solidFill>
                <a:latin typeface="Times New Roman"/>
                <a:cs typeface="Times New Roman"/>
              </a:rPr>
              <a:t>i</a:t>
            </a:r>
            <a:r>
              <a:rPr sz="2000" b="1" spc="-65" dirty="0">
                <a:solidFill>
                  <a:srgbClr val="08AA31"/>
                </a:solidFill>
                <a:latin typeface="Times New Roman"/>
                <a:cs typeface="Times New Roman"/>
              </a:rPr>
              <a:t> </a:t>
            </a:r>
            <a:r>
              <a:rPr sz="2000" b="1" spc="85" dirty="0">
                <a:solidFill>
                  <a:srgbClr val="08AA31"/>
                </a:solidFill>
                <a:latin typeface="Times New Roman"/>
                <a:cs typeface="Times New Roman"/>
              </a:rPr>
              <a:t>etički</a:t>
            </a:r>
            <a:r>
              <a:rPr sz="2000" b="1" spc="-85" dirty="0">
                <a:solidFill>
                  <a:srgbClr val="08AA31"/>
                </a:solidFill>
                <a:latin typeface="Times New Roman"/>
                <a:cs typeface="Times New Roman"/>
              </a:rPr>
              <a:t> </a:t>
            </a:r>
            <a:r>
              <a:rPr sz="2000" b="1" spc="75" dirty="0">
                <a:solidFill>
                  <a:srgbClr val="08AA31"/>
                </a:solidFill>
                <a:latin typeface="Times New Roman"/>
                <a:cs typeface="Times New Roman"/>
              </a:rPr>
              <a:t>standardi</a:t>
            </a:r>
            <a:r>
              <a:rPr sz="2000" b="1" spc="-90" dirty="0">
                <a:solidFill>
                  <a:srgbClr val="08AA31"/>
                </a:solidFill>
                <a:latin typeface="Times New Roman"/>
                <a:cs typeface="Times New Roman"/>
              </a:rPr>
              <a:t> </a:t>
            </a:r>
            <a:r>
              <a:rPr sz="2000" b="1" spc="80" dirty="0">
                <a:solidFill>
                  <a:srgbClr val="08AA31"/>
                </a:solidFill>
                <a:latin typeface="Times New Roman"/>
                <a:cs typeface="Times New Roman"/>
              </a:rPr>
              <a:t>medijskog</a:t>
            </a:r>
            <a:r>
              <a:rPr sz="2000" b="1" spc="-105" dirty="0">
                <a:solidFill>
                  <a:srgbClr val="08AA31"/>
                </a:solidFill>
                <a:latin typeface="Times New Roman"/>
                <a:cs typeface="Times New Roman"/>
              </a:rPr>
              <a:t> </a:t>
            </a:r>
            <a:r>
              <a:rPr sz="2000" b="1" spc="55" dirty="0">
                <a:solidFill>
                  <a:srgbClr val="08AA31"/>
                </a:solidFill>
                <a:latin typeface="Times New Roman"/>
                <a:cs typeface="Times New Roman"/>
              </a:rPr>
              <a:t>izvještavanja</a:t>
            </a:r>
            <a:r>
              <a:rPr sz="2000" b="1" spc="-80" dirty="0">
                <a:solidFill>
                  <a:srgbClr val="08AA31"/>
                </a:solidFill>
                <a:latin typeface="Times New Roman"/>
                <a:cs typeface="Times New Roman"/>
              </a:rPr>
              <a:t> </a:t>
            </a:r>
            <a:r>
              <a:rPr sz="2000" b="1" spc="45" dirty="0">
                <a:solidFill>
                  <a:srgbClr val="08AA31"/>
                </a:solidFill>
                <a:latin typeface="Times New Roman"/>
                <a:cs typeface="Times New Roman"/>
              </a:rPr>
              <a:t>su:</a:t>
            </a:r>
            <a:endParaRPr sz="2000">
              <a:latin typeface="Times New Roman"/>
              <a:cs typeface="Times New Roman"/>
            </a:endParaRPr>
          </a:p>
          <a:p>
            <a:pPr marL="515620">
              <a:lnSpc>
                <a:spcPct val="100000"/>
              </a:lnSpc>
              <a:spcBef>
                <a:spcPts val="1735"/>
              </a:spcBef>
              <a:tabLst>
                <a:tab pos="789940" algn="l"/>
              </a:tabLst>
            </a:pPr>
            <a:r>
              <a:rPr sz="1500" spc="-425" dirty="0">
                <a:solidFill>
                  <a:srgbClr val="717BA2"/>
                </a:solidFill>
                <a:latin typeface="Arial"/>
                <a:cs typeface="Arial"/>
              </a:rPr>
              <a:t>	</a:t>
            </a:r>
            <a:r>
              <a:rPr sz="2000" spc="65" dirty="0">
                <a:solidFill>
                  <a:srgbClr val="08AA31"/>
                </a:solidFill>
                <a:latin typeface="Times New Roman"/>
                <a:cs typeface="Times New Roman"/>
              </a:rPr>
              <a:t>istinitost</a:t>
            </a:r>
            <a:endParaRPr sz="2000">
              <a:latin typeface="Times New Roman"/>
              <a:cs typeface="Times New Roman"/>
            </a:endParaRPr>
          </a:p>
          <a:p>
            <a:pPr marL="515620">
              <a:lnSpc>
                <a:spcPct val="100000"/>
              </a:lnSpc>
              <a:spcBef>
                <a:spcPts val="1805"/>
              </a:spcBef>
              <a:tabLst>
                <a:tab pos="789940" algn="l"/>
              </a:tabLst>
            </a:pPr>
            <a:r>
              <a:rPr sz="1500" spc="-425" dirty="0">
                <a:solidFill>
                  <a:srgbClr val="717BA2"/>
                </a:solidFill>
                <a:latin typeface="Arial"/>
                <a:cs typeface="Arial"/>
              </a:rPr>
              <a:t>	</a:t>
            </a:r>
            <a:r>
              <a:rPr sz="2000" spc="75" dirty="0">
                <a:solidFill>
                  <a:srgbClr val="08AA31"/>
                </a:solidFill>
                <a:latin typeface="Times New Roman"/>
                <a:cs typeface="Times New Roman"/>
              </a:rPr>
              <a:t>poštenje</a:t>
            </a:r>
            <a:endParaRPr sz="2000">
              <a:latin typeface="Times New Roman"/>
              <a:cs typeface="Times New Roman"/>
            </a:endParaRPr>
          </a:p>
          <a:p>
            <a:pPr marL="515620">
              <a:lnSpc>
                <a:spcPct val="100000"/>
              </a:lnSpc>
              <a:spcBef>
                <a:spcPts val="1800"/>
              </a:spcBef>
              <a:tabLst>
                <a:tab pos="789940" algn="l"/>
              </a:tabLst>
            </a:pPr>
            <a:r>
              <a:rPr sz="1500" spc="-425" dirty="0">
                <a:solidFill>
                  <a:srgbClr val="717BA2"/>
                </a:solidFill>
                <a:latin typeface="Arial"/>
                <a:cs typeface="Arial"/>
              </a:rPr>
              <a:t>	</a:t>
            </a:r>
            <a:r>
              <a:rPr sz="2000" spc="75" dirty="0">
                <a:solidFill>
                  <a:srgbClr val="08AA31"/>
                </a:solidFill>
                <a:latin typeface="Times New Roman"/>
                <a:cs typeface="Times New Roman"/>
              </a:rPr>
              <a:t>točnost</a:t>
            </a:r>
            <a:endParaRPr sz="2000">
              <a:latin typeface="Times New Roman"/>
              <a:cs typeface="Times New Roman"/>
            </a:endParaRPr>
          </a:p>
          <a:p>
            <a:pPr marL="515620">
              <a:lnSpc>
                <a:spcPct val="100000"/>
              </a:lnSpc>
              <a:spcBef>
                <a:spcPts val="1800"/>
              </a:spcBef>
              <a:tabLst>
                <a:tab pos="789940" algn="l"/>
              </a:tabLst>
            </a:pPr>
            <a:r>
              <a:rPr sz="1500" spc="-425" dirty="0">
                <a:solidFill>
                  <a:srgbClr val="717BA2"/>
                </a:solidFill>
                <a:latin typeface="Arial"/>
                <a:cs typeface="Arial"/>
              </a:rPr>
              <a:t>	</a:t>
            </a:r>
            <a:r>
              <a:rPr sz="2000" spc="80" dirty="0">
                <a:solidFill>
                  <a:srgbClr val="08AA31"/>
                </a:solidFill>
                <a:latin typeface="Times New Roman"/>
                <a:cs typeface="Times New Roman"/>
              </a:rPr>
              <a:t>uravnoteženost</a:t>
            </a:r>
            <a:endParaRPr sz="2000">
              <a:latin typeface="Times New Roman"/>
              <a:cs typeface="Times New Roman"/>
            </a:endParaRPr>
          </a:p>
          <a:p>
            <a:pPr marL="515620">
              <a:lnSpc>
                <a:spcPct val="100000"/>
              </a:lnSpc>
              <a:spcBef>
                <a:spcPts val="1800"/>
              </a:spcBef>
              <a:tabLst>
                <a:tab pos="789940" algn="l"/>
              </a:tabLst>
            </a:pPr>
            <a:r>
              <a:rPr sz="1500" spc="-425" dirty="0">
                <a:solidFill>
                  <a:srgbClr val="717BA2"/>
                </a:solidFill>
                <a:latin typeface="Arial"/>
                <a:cs typeface="Arial"/>
              </a:rPr>
              <a:t>	</a:t>
            </a:r>
            <a:r>
              <a:rPr sz="2000" spc="95" dirty="0">
                <a:solidFill>
                  <a:srgbClr val="08AA31"/>
                </a:solidFill>
                <a:latin typeface="Times New Roman"/>
                <a:cs typeface="Times New Roman"/>
              </a:rPr>
              <a:t>nepristranost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832983" y="5249341"/>
            <a:ext cx="3096387" cy="13289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5325" y="5678982"/>
            <a:ext cx="1973199" cy="9528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255</Words>
  <Application>Microsoft Office PowerPoint</Application>
  <PresentationFormat>Prikaz na zaslonu (4:3)</PresentationFormat>
  <Paragraphs>86</Paragraphs>
  <Slides>29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29</vt:i4>
      </vt:variant>
    </vt:vector>
  </HeadingPairs>
  <TitlesOfParts>
    <vt:vector size="34" baseType="lpstr">
      <vt:lpstr>Arial</vt:lpstr>
      <vt:lpstr>Calibri</vt:lpstr>
      <vt:lpstr>Georgia</vt:lpstr>
      <vt:lpstr>Times New Roman</vt:lpstr>
      <vt:lpstr>Office Theme</vt:lpstr>
      <vt:lpstr>PowerPoint prezentacija</vt:lpstr>
      <vt:lpstr>Možete li si zamisliti  svakodnevni život bez medija?</vt:lpstr>
      <vt:lpstr>Koja je uloga medija u društvu?</vt:lpstr>
      <vt:lpstr>Uloga medija u društvu</vt:lpstr>
      <vt:lpstr>Kako bi mediji trebali djelovati? Što je novinarska etika?</vt:lpstr>
      <vt:lpstr>PowerPoint prezentacija</vt:lpstr>
      <vt:lpstr>(Medijska) etika – otkriva i jača norme, daje savjete i  upozoranja o tome što osoba treba poduzeti kako bi  donijela ispravne odluke</vt:lpstr>
      <vt:lpstr>No, to nije uvijek slučaj …</vt:lpstr>
      <vt:lpstr>Ponovimo!</vt:lpstr>
      <vt:lpstr>Mediji također mogu …</vt:lpstr>
      <vt:lpstr>Što je senzacionalizam?</vt:lpstr>
      <vt:lpstr>„Kada pas ugrize čovjeka to nije vijest. Ali  kada čovjek ugrize psa, to je vijest!”</vt:lpstr>
      <vt:lpstr>  Senzacionalizam </vt:lpstr>
      <vt:lpstr>Primjeri  svjetskog     medijskog pejzaža</vt:lpstr>
      <vt:lpstr>Medijski pejzaž u nekim zemljama</vt:lpstr>
      <vt:lpstr>Kako nastaje senzacionalistička priča?</vt:lpstr>
      <vt:lpstr>Zašto nastaje senzacionalistička priča?</vt:lpstr>
      <vt:lpstr>Voli li publika senzacionalističke priče?</vt:lpstr>
      <vt:lpstr>Je li senzacionalizam  dovoljan da se proda priča?</vt:lpstr>
      <vt:lpstr>Zašto je senzacionalizam problem?</vt:lpstr>
      <vt:lpstr>Zašto dolazi do senzacionalizma?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Kako prepoznati senzacionalizam na filmu?</vt:lpstr>
      <vt:lpstr>Hvala vam na pozornosti!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Danijel</dc:creator>
  <cp:lastModifiedBy>Irena Šafarik</cp:lastModifiedBy>
  <cp:revision>3</cp:revision>
  <dcterms:created xsi:type="dcterms:W3CDTF">2018-10-12T09:57:35Z</dcterms:created>
  <dcterms:modified xsi:type="dcterms:W3CDTF">2019-10-27T15:02:30Z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2018-03-23T00:00:00Z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2018-10-12T00:00:00Z</vt:filetime>
  </property>
</Properties>
</file>