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988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324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8718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6436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886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095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587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79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338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642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759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7D0AFF-06EE-459B-B1D4-9E714392D927}" type="datetimeFigureOut">
              <a:rPr lang="hr-HR" smtClean="0"/>
              <a:pPr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05E1CD-B02C-40E3-97B8-151BE524A79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161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5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4sata.hr/lifestyle/od-spic-brkova-do-puni-100-godina-muske-ljepote-u-videu-445071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thelist.com/56105/mens-perfect-body-types-changed-throughout-his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milked.com/women-ideal-body-type-history-beauty-standards-video/" TargetMode="External"/><Relationship Id="rId5" Type="http://schemas.openxmlformats.org/officeDocument/2006/relationships/hyperlink" Target="https://www.littlethings.com/beauty-through-the-ages/" TargetMode="External"/><Relationship Id="rId4" Type="http://schemas.openxmlformats.org/officeDocument/2006/relationships/hyperlink" Target="https://steemit.com/travel/@aek081969/beauty-of-the-different-cultures-of-the-world-by-alexander-khimushin-in-pictur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Standard ljepote kroz povijest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128275" y="6409038"/>
            <a:ext cx="368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OŠ Matije Gupca, 17. siječnja 2019.</a:t>
            </a:r>
            <a:endParaRPr lang="hr-HR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EEA367E6-58FD-427A-A68C-AD80892CF7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170" y="4654626"/>
            <a:ext cx="5390093" cy="15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04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29" y="517825"/>
            <a:ext cx="5707174" cy="798246"/>
          </a:xfrm>
        </p:spPr>
        <p:txBody>
          <a:bodyPr>
            <a:normAutofit/>
          </a:bodyPr>
          <a:lstStyle/>
          <a:p>
            <a:r>
              <a:rPr lang="hr-HR" sz="2000" b="1" dirty="0"/>
              <a:t>Doba </a:t>
            </a:r>
            <a:r>
              <a:rPr lang="hr-HR" sz="2000" b="1" dirty="0" smtClean="0"/>
              <a:t>supermodela, ali i prihvaćanja </a:t>
            </a:r>
            <a:r>
              <a:rPr lang="hr-HR" sz="2000" b="1" dirty="0"/>
              <a:t>raznolikosti, 1980. - </a:t>
            </a:r>
            <a:br>
              <a:rPr lang="hr-HR" sz="2000" b="1" dirty="0"/>
            </a:b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05" y="1793866"/>
            <a:ext cx="2733315" cy="2512082"/>
          </a:xfrm>
        </p:spPr>
        <p:txBody>
          <a:bodyPr>
            <a:normAutofit fontScale="92500"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atletsko tijelo, snažno ali s oblinama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visina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snažne ruke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dramatična šminka, velike frizure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slavljenje raznolikosti – sve boje kože i </a:t>
            </a:r>
            <a:r>
              <a:rPr lang="hr-HR" sz="14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različita kulturna </a:t>
            </a: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obilježja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36" t="1182" r="41277" b="505"/>
          <a:stretch/>
        </p:blipFill>
        <p:spPr bwMode="auto">
          <a:xfrm>
            <a:off x="1343353" y="4305948"/>
            <a:ext cx="2214199" cy="239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ovni rezultat za supermodel cyndi crawford beauty standard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1275" y="258333"/>
            <a:ext cx="3556660" cy="560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980-te: UvaÅ¾avanje raznolikosti i velike kose za sv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049" y="1555121"/>
            <a:ext cx="3754571" cy="4310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95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„Grunge“ devedesete – </a:t>
            </a:r>
            <a:r>
              <a:rPr lang="hr-HR" sz="2000" dirty="0" smtClean="0"/>
              <a:t>1990. g.  </a:t>
            </a:r>
            <a:r>
              <a:rPr lang="hr-HR" sz="2000" dirty="0"/>
              <a:t>- </a:t>
            </a:r>
            <a:br>
              <a:rPr lang="hr-HR" sz="2000" dirty="0"/>
            </a:b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2560320" cy="221552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ženstvenost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naglašena mršavost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blijeda, „prozirna“ koža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androgin izgled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hr-HR" sz="1400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21" t="1995" r="44423" b="4025"/>
          <a:stretch/>
        </p:blipFill>
        <p:spPr bwMode="auto">
          <a:xfrm>
            <a:off x="4514334" y="416469"/>
            <a:ext cx="2817342" cy="348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ovni rezultat za heroin chic beauty standard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636" y="508076"/>
            <a:ext cx="3690294" cy="525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likovni rezultat za courtney lo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003" y="3763662"/>
            <a:ext cx="4466056" cy="25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513" y="169991"/>
            <a:ext cx="1300091" cy="7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54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430" y="1507524"/>
            <a:ext cx="5048147" cy="518160"/>
          </a:xfrm>
        </p:spPr>
        <p:txBody>
          <a:bodyPr>
            <a:normAutofit fontScale="90000"/>
          </a:bodyPr>
          <a:lstStyle/>
          <a:p>
            <a:r>
              <a:rPr lang="hr-HR" sz="2000" b="1" dirty="0"/>
              <a:t>„Digitalno doba“ – Influenceri – 2000 </a:t>
            </a:r>
            <a:r>
              <a:rPr lang="hr-HR" sz="2000" b="1" dirty="0" smtClean="0"/>
              <a:t> g.-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26" y="1766604"/>
            <a:ext cx="3227585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ravan trbuh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zdrava, besprijekorna koža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naglašene i utegnute obline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uzak struk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fotošopiran, idealiziran izgled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estetska kirurgija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hr-HR" sz="1400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51" t="911" r="33412" b="776"/>
          <a:stretch/>
        </p:blipFill>
        <p:spPr bwMode="auto">
          <a:xfrm>
            <a:off x="4629664" y="181460"/>
            <a:ext cx="2538904" cy="335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ovezana sli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405" y="303420"/>
            <a:ext cx="3987112" cy="573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Slikovni rezultat za tomb rai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048" y="3642574"/>
            <a:ext cx="4559520" cy="256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907" y="4919227"/>
            <a:ext cx="2098304" cy="1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77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Muška ljepota kroz povijest</a:t>
            </a:r>
            <a:endParaRPr lang="hr-HR" dirty="0"/>
          </a:p>
        </p:txBody>
      </p:sp>
      <p:pic>
        <p:nvPicPr>
          <p:cNvPr id="4098" name="Picture 2" descr="Ancient Greece perfect 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281" y="1846263"/>
            <a:ext cx="566376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178" y="2446638"/>
            <a:ext cx="241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Antika</a:t>
            </a:r>
            <a:endParaRPr lang="hr-HR" dirty="0"/>
          </a:p>
        </p:txBody>
      </p:sp>
      <p:pic>
        <p:nvPicPr>
          <p:cNvPr id="6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7177" y="98855"/>
            <a:ext cx="2342060" cy="14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84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Middle Ages men's perfect bo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373" y="1846263"/>
            <a:ext cx="408558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751" y="2710249"/>
            <a:ext cx="308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Srednji vijek</a:t>
            </a:r>
          </a:p>
          <a:p>
            <a:endParaRPr lang="hr-HR" dirty="0"/>
          </a:p>
        </p:txBody>
      </p:sp>
      <p:pic>
        <p:nvPicPr>
          <p:cNvPr id="6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7177" y="286603"/>
            <a:ext cx="2342060" cy="14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421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51005"/>
            <a:ext cx="1225790" cy="386355"/>
          </a:xfrm>
        </p:spPr>
        <p:txBody>
          <a:bodyPr>
            <a:normAutofit/>
          </a:bodyPr>
          <a:lstStyle/>
          <a:p>
            <a:r>
              <a:rPr lang="hr-HR" sz="2000" dirty="0" smtClean="0"/>
              <a:t>Renesansa</a:t>
            </a:r>
            <a:endParaRPr lang="hr-HR" sz="2000" dirty="0"/>
          </a:p>
        </p:txBody>
      </p:sp>
      <p:pic>
        <p:nvPicPr>
          <p:cNvPr id="6148" name="Picture 4" descr="Renaissance Vitruvian 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444" y="1846263"/>
            <a:ext cx="714743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9555" y="197709"/>
            <a:ext cx="2342060" cy="14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02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59243"/>
            <a:ext cx="2313185" cy="37811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Francuska revolucija</a:t>
            </a:r>
            <a:endParaRPr lang="hr-HR" sz="2000" dirty="0"/>
          </a:p>
        </p:txBody>
      </p:sp>
      <p:pic>
        <p:nvPicPr>
          <p:cNvPr id="7170" name="Picture 2" descr="Perfect men's bodies Macaron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444" y="1846263"/>
            <a:ext cx="714743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5989" y="189471"/>
            <a:ext cx="2342060" cy="14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73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34530"/>
            <a:ext cx="2461466" cy="40283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1800.g. – 1900. g.</a:t>
            </a:r>
            <a:endParaRPr lang="hr-HR" sz="2000" dirty="0"/>
          </a:p>
        </p:txBody>
      </p:sp>
      <p:pic>
        <p:nvPicPr>
          <p:cNvPr id="8194" name="Picture 2" descr="perfect men's bodies in gilded age overweigh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566" y="1846263"/>
            <a:ext cx="713119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5371" y="98235"/>
            <a:ext cx="2342060" cy="14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18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15" y="370511"/>
            <a:ext cx="4692685" cy="284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821" y="377657"/>
            <a:ext cx="4802660" cy="28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3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83" y="3369275"/>
            <a:ext cx="4765118" cy="285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821" y="3369274"/>
            <a:ext cx="4802660" cy="285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11481" y="5251413"/>
            <a:ext cx="1577143" cy="9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37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37273"/>
            <a:ext cx="4718634" cy="307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714" y="331432"/>
            <a:ext cx="5104576" cy="30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509318"/>
            <a:ext cx="4718634" cy="280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714" y="3509318"/>
            <a:ext cx="5104576" cy="28091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13074" y="6334780"/>
            <a:ext cx="215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20. stoljeće</a:t>
            </a:r>
            <a:endParaRPr lang="hr-HR" sz="2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02" y="88994"/>
            <a:ext cx="1577143" cy="9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90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57" y="101202"/>
            <a:ext cx="10515600" cy="1325563"/>
          </a:xfrm>
        </p:spPr>
        <p:txBody>
          <a:bodyPr>
            <a:normAutofit/>
          </a:bodyPr>
          <a:lstStyle/>
          <a:p>
            <a:r>
              <a:rPr lang="hr-HR" sz="2000" b="1" dirty="0"/>
              <a:t>Drevni Egipat – 1292 – 1069 </a:t>
            </a:r>
            <a:r>
              <a:rPr lang="hr-HR" sz="2000" b="1" dirty="0" smtClean="0"/>
              <a:t>g. p</a:t>
            </a:r>
            <a:r>
              <a:rPr lang="hr-HR" sz="2000" b="1" dirty="0"/>
              <a:t>. K.</a:t>
            </a:r>
            <a:br>
              <a:rPr lang="hr-HR" sz="2000" b="1" dirty="0"/>
            </a:b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275"/>
            <a:ext cx="6864178" cy="4331687"/>
          </a:xfrm>
        </p:spPr>
        <p:txBody>
          <a:bodyPr/>
          <a:lstStyle/>
          <a:p>
            <a:pPr lvl="0" fontAlgn="base"/>
            <a:r>
              <a:rPr lang="hr-HR" sz="1800" dirty="0"/>
              <a:t>vitko tijelo</a:t>
            </a:r>
          </a:p>
          <a:p>
            <a:pPr lvl="0" fontAlgn="base"/>
            <a:r>
              <a:rPr lang="hr-HR" sz="1800" dirty="0"/>
              <a:t>uska ramena </a:t>
            </a:r>
          </a:p>
          <a:p>
            <a:pPr lvl="0" fontAlgn="base"/>
            <a:r>
              <a:rPr lang="hr-HR" sz="1800" dirty="0"/>
              <a:t>visok struk</a:t>
            </a:r>
          </a:p>
          <a:p>
            <a:pPr lvl="0" fontAlgn="base"/>
            <a:r>
              <a:rPr lang="hr-HR" sz="1800" dirty="0"/>
              <a:t>simetrično lice</a:t>
            </a:r>
          </a:p>
          <a:p>
            <a:pPr lvl="0" fontAlgn="base"/>
            <a:r>
              <a:rPr lang="hr-HR" sz="1800" dirty="0"/>
              <a:t>tamne crne kose, možda čak i s plavičastom nijansom</a:t>
            </a:r>
          </a:p>
          <a:p>
            <a:pPr lvl="0" fontAlgn="base"/>
            <a:r>
              <a:rPr lang="hr-HR" sz="1800" dirty="0"/>
              <a:t>zlatne ili "svijetle" kože </a:t>
            </a:r>
          </a:p>
          <a:p>
            <a:pPr lvl="0" fontAlgn="base"/>
            <a:r>
              <a:rPr lang="hr-HR" sz="1800" dirty="0" smtClean="0"/>
              <a:t>i </a:t>
            </a:r>
            <a:r>
              <a:rPr lang="hr-HR" sz="1800" dirty="0"/>
              <a:t>muškarci i žene su nosili duge, pletene perike. </a:t>
            </a:r>
            <a:endParaRPr lang="hr-HR" sz="1800" dirty="0" smtClean="0"/>
          </a:p>
          <a:p>
            <a:pPr lvl="0" fontAlgn="base"/>
            <a:r>
              <a:rPr lang="hr-HR" sz="1800" dirty="0" smtClean="0"/>
              <a:t>Muškarci i žene nosili su šminku, crnu olovku oko očiju koja je služila kao zaštita od sunca.</a:t>
            </a:r>
            <a:endParaRPr lang="hr-HR" sz="1800" dirty="0"/>
          </a:p>
          <a:p>
            <a:endParaRPr lang="hr-HR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703" b="2355"/>
          <a:stretch/>
        </p:blipFill>
        <p:spPr bwMode="auto">
          <a:xfrm>
            <a:off x="3016277" y="1219200"/>
            <a:ext cx="2947918" cy="237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ovni rezultat za ancient egypt beaut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167" y="287155"/>
            <a:ext cx="3305725" cy="42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revni Egipat: pletene perike i mnogo olovke za oÄ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0109" y="2405449"/>
            <a:ext cx="2896140" cy="406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79800" y="222856"/>
            <a:ext cx="2412200" cy="14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19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6603"/>
            <a:ext cx="4489622" cy="31403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86603"/>
            <a:ext cx="4654380" cy="314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627" y="3550509"/>
            <a:ext cx="5089750" cy="321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08758" y="4700942"/>
            <a:ext cx="2540970" cy="15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4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Pojam ljepote u različitim kulturama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9218" name="Picture 2" descr="http://1.bp.blogspot.com/-EeAn2-uWhaE/TbTQHDp3dBI/AAAAAAAAADQ/gdY-EadvSig/s1600/aishwarya_r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90" y="143982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659027" y="4407243"/>
            <a:ext cx="284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Indija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754880" y="4926227"/>
            <a:ext cx="160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Afrika</a:t>
            </a:r>
            <a:endParaRPr lang="hr-HR" dirty="0"/>
          </a:p>
        </p:txBody>
      </p:sp>
      <p:grpSp>
        <p:nvGrpSpPr>
          <p:cNvPr id="7" name="Group 6"/>
          <p:cNvGrpSpPr/>
          <p:nvPr/>
        </p:nvGrpSpPr>
        <p:grpSpPr>
          <a:xfrm>
            <a:off x="4596711" y="1439820"/>
            <a:ext cx="3312492" cy="4794850"/>
            <a:chOff x="4489619" y="1439820"/>
            <a:chExt cx="3312492" cy="4794850"/>
          </a:xfrm>
        </p:grpSpPr>
        <p:pic>
          <p:nvPicPr>
            <p:cNvPr id="9220" name="Picture 4" descr="http://2.bp.blogspot.com/-8vC3f_NXmUA/TjUd5t6AQNI/AAAAAAAAKog/PZrxZ5j3Tgs/s1600/long%2Bneck.img_assist_custom-600x6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487" y="4307018"/>
              <a:ext cx="1927652" cy="192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morethanmediocrity.files.wordpress.com/2010/03/african_beauty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619" y="1439820"/>
              <a:ext cx="3312492" cy="281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4" name="Picture 8" descr="Slikovni rezultat za beauty in different cultu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184" y="1439820"/>
            <a:ext cx="2789496" cy="41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10832" y="5832389"/>
            <a:ext cx="220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Mongolija</a:t>
            </a:r>
            <a:endParaRPr lang="hr-HR" dirty="0"/>
          </a:p>
        </p:txBody>
      </p:sp>
      <p:pic>
        <p:nvPicPr>
          <p:cNvPr id="9226" name="Picture 10" descr="Slikovni rezultat za beauty in different cultu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699" y="4266370"/>
            <a:ext cx="1481223" cy="19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67108" y="43827"/>
            <a:ext cx="1577143" cy="9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93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4" name="Picture 4" descr="https://steemitimages.com/640x0/https:/s-media-cache-ak0.pinimg.com/originals/1c/78/1a/1c781a7ad6876736024d3d3d29b21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309" y="171273"/>
            <a:ext cx="9488342" cy="593021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450227" y="6524368"/>
            <a:ext cx="574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 Medias ReStart, OŠ Matije Gupca, 17. siječnja 2019.</a:t>
            </a:r>
            <a:endParaRPr lang="hr-HR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799" y="286603"/>
            <a:ext cx="1074635" cy="6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04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“Ljepota </a:t>
            </a:r>
            <a:r>
              <a:rPr lang="hr-HR" smtClean="0"/>
              <a:t>je u očima </a:t>
            </a:r>
            <a:r>
              <a:rPr lang="hr-HR" dirty="0" smtClean="0"/>
              <a:t>promatrača”</a:t>
            </a:r>
            <a:br>
              <a:rPr lang="hr-HR" dirty="0" smtClean="0"/>
            </a:br>
            <a:r>
              <a:rPr lang="hr-HR" dirty="0" smtClean="0">
                <a:solidFill>
                  <a:srgbClr val="FF0000"/>
                </a:solidFill>
              </a:rPr>
              <a:t>Platon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vi-VN" dirty="0" smtClean="0"/>
              <a:t>“Cilj odgoja je u tome, da tijelu i duši da svu ljepotu i potpunost koju mogu imati.” </a:t>
            </a:r>
            <a:r>
              <a:rPr lang="vi-VN" b="1" i="1" dirty="0" smtClean="0">
                <a:solidFill>
                  <a:srgbClr val="FF0000"/>
                </a:solidFill>
              </a:rPr>
              <a:t>Platon</a:t>
            </a:r>
          </a:p>
          <a:p>
            <a:pPr fontAlgn="base"/>
            <a:r>
              <a:rPr lang="vi-VN" dirty="0" smtClean="0"/>
              <a:t>“Idealna ljepota za žapca je – žaba.” </a:t>
            </a:r>
            <a:r>
              <a:rPr lang="vi-VN" b="1" i="1" dirty="0" smtClean="0">
                <a:solidFill>
                  <a:srgbClr val="FF0000"/>
                </a:solidFill>
              </a:rPr>
              <a:t>Voltaire</a:t>
            </a:r>
          </a:p>
          <a:p>
            <a:pPr fontAlgn="base"/>
            <a:r>
              <a:rPr lang="vi-VN" b="1" dirty="0" smtClean="0"/>
              <a:t>“</a:t>
            </a:r>
            <a:r>
              <a:rPr lang="vi-VN" dirty="0" smtClean="0"/>
              <a:t>Ko je lijep, utoliko je lijep jer ga promatramo; ali ko je lijep i dobar, uvijek će ostati lijep!” </a:t>
            </a:r>
            <a:r>
              <a:rPr lang="vi-VN" b="1" i="1" dirty="0" smtClean="0">
                <a:solidFill>
                  <a:srgbClr val="FF0000"/>
                </a:solidFill>
              </a:rPr>
              <a:t>Sapfa</a:t>
            </a:r>
          </a:p>
          <a:p>
            <a:pPr fontAlgn="base"/>
            <a:r>
              <a:rPr lang="vi-VN" dirty="0" smtClean="0"/>
              <a:t>“Lijepi su lijepi samo zato što su okruženi ružnima.” </a:t>
            </a:r>
            <a:r>
              <a:rPr lang="vi-VN" b="1" i="1" dirty="0" smtClean="0">
                <a:solidFill>
                  <a:srgbClr val="FF0000"/>
                </a:solidFill>
              </a:rPr>
              <a:t>Gustave Flaubert</a:t>
            </a:r>
          </a:p>
          <a:p>
            <a:pPr fontAlgn="base"/>
            <a:r>
              <a:rPr lang="vi-VN" dirty="0" smtClean="0"/>
              <a:t>“</a:t>
            </a:r>
            <a:r>
              <a:rPr lang="vi-VN" sz="2100" dirty="0" smtClean="0"/>
              <a:t>Ljepota uvijek muškarcu i ženi donosi više problema nego koristi.” </a:t>
            </a:r>
            <a:r>
              <a:rPr lang="vi-VN" sz="2100" b="1" i="1" dirty="0" smtClean="0">
                <a:solidFill>
                  <a:srgbClr val="FF0000"/>
                </a:solidFill>
              </a:rPr>
              <a:t>Niccolò Tommaseo</a:t>
            </a:r>
            <a:endParaRPr lang="vi-VN" sz="2100" dirty="0" smtClean="0"/>
          </a:p>
          <a:p>
            <a:pPr fontAlgn="base"/>
            <a:r>
              <a:rPr lang="vi-VN" dirty="0" smtClean="0"/>
              <a:t>“Ljepota je odlika tijela kako je vrlina odlika duše</a:t>
            </a:r>
            <a:r>
              <a:rPr lang="vi-VN" b="1" i="1" dirty="0" smtClean="0">
                <a:solidFill>
                  <a:srgbClr val="FF0000"/>
                </a:solidFill>
              </a:rPr>
              <a:t>.” Ralph Waldo </a:t>
            </a:r>
            <a:r>
              <a:rPr lang="vi-VN" b="1" i="1" dirty="0" smtClean="0">
                <a:solidFill>
                  <a:srgbClr val="FF0000"/>
                </a:solidFill>
              </a:rPr>
              <a:t>Emerson</a:t>
            </a:r>
            <a:endParaRPr lang="vi-VN" b="1" dirty="0" smtClean="0"/>
          </a:p>
          <a:p>
            <a:pPr fontAlgn="base"/>
            <a:r>
              <a:rPr lang="vi-VN" dirty="0" smtClean="0"/>
              <a:t>“Najljepši dio ljepote je onaj, koji slika ne može izraziti.” </a:t>
            </a:r>
            <a:r>
              <a:rPr lang="vi-VN" b="1" i="1" dirty="0" smtClean="0">
                <a:solidFill>
                  <a:srgbClr val="FF0000"/>
                </a:solidFill>
              </a:rPr>
              <a:t>Francis </a:t>
            </a:r>
            <a:r>
              <a:rPr lang="vi-VN" b="1" i="1" dirty="0" smtClean="0">
                <a:solidFill>
                  <a:srgbClr val="FF0000"/>
                </a:solidFill>
              </a:rPr>
              <a:t>Bacon</a:t>
            </a:r>
            <a:endParaRPr lang="vi-VN" b="1" i="1" dirty="0" smtClean="0">
              <a:solidFill>
                <a:srgbClr val="FF0000"/>
              </a:solidFill>
            </a:endParaRPr>
          </a:p>
          <a:p>
            <a:pPr fontAlgn="base"/>
            <a:r>
              <a:rPr lang="vi-VN" dirty="0" smtClean="0"/>
              <a:t>“Sretan je onaj kome je majka priroda dala ljepotu, jer ga ona svugdje preporučuje i on nigdje nije stranac.” </a:t>
            </a:r>
            <a:r>
              <a:rPr lang="vi-VN" b="1" i="1" dirty="0" smtClean="0">
                <a:solidFill>
                  <a:srgbClr val="FF0000"/>
                </a:solidFill>
              </a:rPr>
              <a:t>Goethe</a:t>
            </a:r>
            <a:endParaRPr lang="hr-HR" b="1" i="1" dirty="0" smtClean="0">
              <a:solidFill>
                <a:srgbClr val="FF0000"/>
              </a:solidFill>
            </a:endParaRPr>
          </a:p>
          <a:p>
            <a:pPr fontAlgn="base"/>
            <a:endParaRPr lang="hr-HR" b="1" i="1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Korišteni izvori:</a:t>
            </a:r>
          </a:p>
          <a:p>
            <a:endParaRPr lang="hr-HR" dirty="0"/>
          </a:p>
          <a:p>
            <a:r>
              <a:rPr lang="hr-HR" sz="1200" dirty="0" smtClean="0">
                <a:hlinkClick r:id="rId2"/>
              </a:rPr>
              <a:t>https</a:t>
            </a:r>
            <a:r>
              <a:rPr lang="hr-HR" sz="1200" dirty="0">
                <a:hlinkClick r:id="rId2"/>
              </a:rPr>
              <a:t>://www.thelist.com/56105/mens-perfect-body-types-changed-throughout-history</a:t>
            </a:r>
            <a:r>
              <a:rPr lang="hr-HR" sz="1200" dirty="0" smtClean="0">
                <a:hlinkClick r:id="rId2"/>
              </a:rPr>
              <a:t>/</a:t>
            </a:r>
            <a:endParaRPr lang="hr-HR" sz="1200" dirty="0" smtClean="0"/>
          </a:p>
          <a:p>
            <a:r>
              <a:rPr lang="hr-HR" sz="1200" dirty="0">
                <a:hlinkClick r:id="rId3"/>
              </a:rPr>
              <a:t>https://</a:t>
            </a:r>
            <a:r>
              <a:rPr lang="hr-HR" sz="1200" dirty="0" smtClean="0">
                <a:hlinkClick r:id="rId3"/>
              </a:rPr>
              <a:t>www.24sata.hr/lifestyle/od-spic-brkova-do-puni-100-godina-muske-ljepote-u-videu-445071</a:t>
            </a:r>
            <a:endParaRPr lang="hr-HR" sz="1200" dirty="0" smtClean="0"/>
          </a:p>
          <a:p>
            <a:r>
              <a:rPr lang="hr-HR" sz="1200" dirty="0">
                <a:hlinkClick r:id="rId4"/>
              </a:rPr>
              <a:t>https://steemit.com/travel/@</a:t>
            </a:r>
            <a:r>
              <a:rPr lang="hr-HR" sz="1200" dirty="0" smtClean="0">
                <a:hlinkClick r:id="rId4"/>
              </a:rPr>
              <a:t>aek081969/beauty-of-the-different-cultures-of-the-world-by-alexander-khimushin-in-pictures</a:t>
            </a:r>
            <a:endParaRPr lang="hr-HR" sz="1200" dirty="0" smtClean="0"/>
          </a:p>
          <a:p>
            <a:r>
              <a:rPr lang="hr-HR" sz="1200" dirty="0">
                <a:hlinkClick r:id="rId5"/>
              </a:rPr>
              <a:t>https://www.littlethings.com/beauty-through-the-ages</a:t>
            </a:r>
            <a:r>
              <a:rPr lang="hr-HR" sz="1200" dirty="0" smtClean="0">
                <a:hlinkClick r:id="rId5"/>
              </a:rPr>
              <a:t>/</a:t>
            </a:r>
            <a:endParaRPr lang="hr-HR" sz="1200" dirty="0" smtClean="0"/>
          </a:p>
          <a:p>
            <a:r>
              <a:rPr lang="hr-HR" sz="1200" dirty="0">
                <a:hlinkClick r:id="rId6"/>
              </a:rPr>
              <a:t>https://www.demilked.com/women-ideal-body-type-history-beauty-standards-video</a:t>
            </a:r>
            <a:r>
              <a:rPr lang="hr-HR" sz="1200" dirty="0" smtClean="0">
                <a:hlinkClick r:id="rId6"/>
              </a:rPr>
              <a:t>/</a:t>
            </a:r>
            <a:endParaRPr lang="hr-HR" sz="1200" dirty="0" smtClean="0"/>
          </a:p>
          <a:p>
            <a:endParaRPr lang="hr-HR" sz="1200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EEA367E6-58FD-427A-A68C-AD80892CF7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2289" y="4770270"/>
            <a:ext cx="5390093" cy="1549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0227" y="6524368"/>
            <a:ext cx="574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 Medias ReStart, OŠ Matije Gupca, 17. siječnja 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6443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45" y="81140"/>
            <a:ext cx="10058400" cy="1450757"/>
          </a:xfrm>
        </p:spPr>
        <p:txBody>
          <a:bodyPr/>
          <a:lstStyle/>
          <a:p>
            <a:r>
              <a:rPr lang="hr-HR" sz="2000" b="1" dirty="0"/>
              <a:t>Stara Grčka – 500 – 300 </a:t>
            </a:r>
            <a:r>
              <a:rPr lang="hr-HR" sz="2000" b="1" dirty="0" smtClean="0"/>
              <a:t>g. p</a:t>
            </a:r>
            <a:r>
              <a:rPr lang="hr-HR" sz="2000" b="1" dirty="0"/>
              <a:t>. K.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97" y="1367696"/>
            <a:ext cx="5710881" cy="3734916"/>
          </a:xfrm>
        </p:spPr>
        <p:txBody>
          <a:bodyPr/>
          <a:lstStyle/>
          <a:p>
            <a:pPr lvl="0" fontAlgn="base"/>
            <a:r>
              <a:rPr lang="hr-HR" sz="1800" dirty="0"/>
              <a:t>Spojene obrve</a:t>
            </a:r>
          </a:p>
          <a:p>
            <a:pPr lvl="0" fontAlgn="base"/>
            <a:r>
              <a:rPr lang="hr-HR" sz="1800" dirty="0"/>
              <a:t>Puno, zaobljeno tijelo</a:t>
            </a:r>
          </a:p>
          <a:p>
            <a:pPr lvl="0" fontAlgn="base"/>
            <a:r>
              <a:rPr lang="hr-HR" sz="1800" dirty="0"/>
              <a:t>Svijetla, izbijeljena koža (koristili ocat)</a:t>
            </a:r>
          </a:p>
          <a:p>
            <a:pPr lvl="0" fontAlgn="base"/>
            <a:r>
              <a:rPr lang="hr-HR" sz="1800" dirty="0"/>
              <a:t>Duga kosa (dopušteno samo ženama više klase)</a:t>
            </a:r>
          </a:p>
          <a:p>
            <a:pPr marL="0" indent="0">
              <a:buNone/>
            </a:pPr>
            <a:endParaRPr lang="hr-HR" sz="1800" dirty="0"/>
          </a:p>
          <a:p>
            <a:endParaRPr lang="hr-HR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25" t="99" r="29409" b="235"/>
          <a:stretch/>
        </p:blipFill>
        <p:spPr bwMode="auto">
          <a:xfrm>
            <a:off x="5807675" y="0"/>
            <a:ext cx="2982098" cy="30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ovni rezultat za ancient greece beaut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78" y="3146854"/>
            <a:ext cx="5958222" cy="349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revna GrÄka: Unibrows i izbijeljene kovrÄ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7308" y="2842054"/>
            <a:ext cx="2942967" cy="390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5895" y="230660"/>
            <a:ext cx="2480004" cy="15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21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35676"/>
            <a:ext cx="5188190" cy="501684"/>
          </a:xfrm>
        </p:spPr>
        <p:txBody>
          <a:bodyPr>
            <a:normAutofit/>
          </a:bodyPr>
          <a:lstStyle/>
          <a:p>
            <a:r>
              <a:rPr lang="nl-NL" sz="2000" b="1" dirty="0"/>
              <a:t>Japan u vrijeme dinastije Han – 206. p. K. – 220 g.</a:t>
            </a: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57626"/>
            <a:ext cx="4603304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uzak struk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blijeda koža, okrugli, zarumenjeni obrazi, male usne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velike oči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 stopala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duga kosa, često i do poda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obrijane obrve i nacrtane zamrljane nove visoko na čelu, gotovo blizu linije kose.</a:t>
            </a:r>
            <a:endParaRPr lang="hr-H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zato što su lica bojili u bijelo, njihovi su zubi u usporedbi s njima izgledali žuto, pa su zube bojali crnim</a:t>
            </a:r>
            <a:endParaRPr lang="hr-H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hr-HR" sz="1400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37" t="1453" r="24260" b="4026"/>
          <a:stretch/>
        </p:blipFill>
        <p:spPr bwMode="auto">
          <a:xfrm>
            <a:off x="6285470" y="189470"/>
            <a:ext cx="2644346" cy="28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ovezana sli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3819" y="266888"/>
            <a:ext cx="2688624" cy="560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eian Japan: iznimno duga kosa i smudgy obrv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2389" y="3163329"/>
            <a:ext cx="2756811" cy="345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945" y="129966"/>
            <a:ext cx="1898159" cy="11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63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81449"/>
            <a:ext cx="4191412" cy="855911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Razdoblje renesanse, </a:t>
            </a:r>
            <a:r>
              <a:rPr lang="hr-HR" sz="2000" b="1" dirty="0"/>
              <a:t>1400 </a:t>
            </a:r>
            <a:r>
              <a:rPr lang="hr-HR" sz="2000" b="1" dirty="0" smtClean="0"/>
              <a:t>– 1700 god.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51" y="2122891"/>
            <a:ext cx="2482615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visoko čelo, svijetla boja kose s crvenim odsjajem (žene izbjeljivale kosu i čupale višak sa čela)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zaobljen trbuh i široki bokovi  (majčinstvo i plodnost)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svijetla koža (znak aristokracije)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hr-HR" sz="1400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5" t="640" r="31267" b="1047"/>
          <a:stretch/>
        </p:blipFill>
        <p:spPr bwMode="auto">
          <a:xfrm>
            <a:off x="3192986" y="2489895"/>
            <a:ext cx="2558159" cy="355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ovni rezultat za italian renaissance beauty standard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692" y="128914"/>
            <a:ext cx="2256137" cy="321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nesansna Italija: visoka Äela i plava kosa jago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7949" y="741422"/>
            <a:ext cx="4255153" cy="562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413" y="4802022"/>
            <a:ext cx="2189778" cy="13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41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22638"/>
            <a:ext cx="6069639" cy="814722"/>
          </a:xfrm>
        </p:spPr>
        <p:txBody>
          <a:bodyPr>
            <a:normAutofit/>
          </a:bodyPr>
          <a:lstStyle/>
          <a:p>
            <a:r>
              <a:rPr lang="hr-HR" sz="2000" b="1" dirty="0"/>
              <a:t>Viktorijanska engleska, doba </a:t>
            </a:r>
            <a:r>
              <a:rPr lang="hr-HR" sz="2000" b="1" dirty="0" smtClean="0"/>
              <a:t>Francuske </a:t>
            </a:r>
            <a:r>
              <a:rPr lang="hr-HR" sz="2000" b="1" dirty="0"/>
              <a:t>revolucije - 18. stoljeće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4" name="Content Placeholder 3" descr="beauty standards 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739" b="803"/>
          <a:stretch/>
        </p:blipFill>
        <p:spPr bwMode="auto">
          <a:xfrm>
            <a:off x="8815103" y="3613579"/>
            <a:ext cx="2684300" cy="27872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33168" y="2263358"/>
            <a:ext cx="308095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punije tijelo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podbradak i svijetla koža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uzak struk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duga, kovrčava kosa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korzeti koji su stanjivali struk, često su bili tako stisnuti dasu onemogućavali disanje 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Francuska: teška bijela šminka (često napravljena s otrovnim olovom i živom), napudrana kosa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Povezana sli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1775" y="1893930"/>
            <a:ext cx="2911252" cy="411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rancuska iz 18. stoljeÄa: dvostruke brade i bijela koÅ¾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0683" y="236709"/>
            <a:ext cx="2798119" cy="331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238" y="5007189"/>
            <a:ext cx="1934405" cy="11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8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1161534"/>
            <a:ext cx="3903088" cy="575825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Rasplesane dvadesete – 1920. g. - </a:t>
            </a: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314979" cy="2034288"/>
          </a:xfrm>
        </p:spPr>
        <p:txBody>
          <a:bodyPr>
            <a:normAutofit fontScale="85000" lnSpcReduction="10000"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ravna prsa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spušten struk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suknje koje pokazuju noge (</a:t>
            </a:r>
            <a:r>
              <a:rPr lang="hr-HR" sz="14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emancipacija i prava žena!)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„kratki bob“ frizura 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dječački izgled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hr-HR" sz="1400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9" t="1453" r="32840" b="505"/>
          <a:stretch/>
        </p:blipFill>
        <p:spPr bwMode="auto">
          <a:xfrm>
            <a:off x="5283930" y="177342"/>
            <a:ext cx="2825579" cy="333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ovezana sli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8977" y="479338"/>
            <a:ext cx="3530558" cy="530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ukajuÄe 20-te: vitka silueta i bobbed kos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828" y="3665838"/>
            <a:ext cx="4769708" cy="258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038" y="5046234"/>
            <a:ext cx="1868502" cy="11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61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58" y="799070"/>
            <a:ext cx="4199650" cy="740582"/>
          </a:xfrm>
        </p:spPr>
        <p:txBody>
          <a:bodyPr>
            <a:normAutofit/>
          </a:bodyPr>
          <a:lstStyle/>
          <a:p>
            <a:r>
              <a:rPr lang="hr-HR" sz="2000" b="1" dirty="0"/>
              <a:t>Zlatno doba Hollywooda – 1930. – 1950.</a:t>
            </a:r>
            <a:br>
              <a:rPr lang="hr-HR" sz="2000" b="1" dirty="0"/>
            </a:b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7" y="2512542"/>
            <a:ext cx="2733315" cy="2421466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obline – izgled „pješčanog sata“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velike grudi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uzak struk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koristi se sve više šminke i kozmetičkih proizvoda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600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41" t="911" r="22830" b="-3558"/>
          <a:stretch/>
        </p:blipFill>
        <p:spPr bwMode="auto">
          <a:xfrm>
            <a:off x="5931244" y="214185"/>
            <a:ext cx="4407243" cy="453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ovni rezultat za marilyn monroe beauty standard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4443" y="2336853"/>
            <a:ext cx="3013195" cy="400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likovni rezultat za elizabeth tay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595" y="2333837"/>
            <a:ext cx="3113902" cy="400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107" y="4934008"/>
            <a:ext cx="2033259" cy="12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25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21492"/>
            <a:ext cx="3095779" cy="715868"/>
          </a:xfrm>
        </p:spPr>
        <p:txBody>
          <a:bodyPr>
            <a:normAutofit/>
          </a:bodyPr>
          <a:lstStyle/>
          <a:p>
            <a:r>
              <a:rPr lang="hr-HR" sz="2000" b="1" dirty="0"/>
              <a:t>Lude šezdesete – </a:t>
            </a:r>
            <a:r>
              <a:rPr lang="hr-HR" sz="2000" b="1" dirty="0" smtClean="0"/>
              <a:t>1960.g </a:t>
            </a:r>
            <a:r>
              <a:rPr lang="hr-HR" sz="2000" b="1" dirty="0"/>
              <a:t>- </a:t>
            </a:r>
            <a:br>
              <a:rPr lang="hr-HR" sz="2000" b="1" dirty="0"/>
            </a:b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2782742" cy="2594461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androgin (dječački) izgled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mršavost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duge, vitke noge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mladolik izgled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umjetne trepavice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kratka, ravna kosa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/>
          </a:p>
        </p:txBody>
      </p:sp>
      <p:pic>
        <p:nvPicPr>
          <p:cNvPr id="4" name="Picture 3" descr="beauty standards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88" t="1183" r="30122" b="235"/>
          <a:stretch/>
        </p:blipFill>
        <p:spPr bwMode="auto">
          <a:xfrm>
            <a:off x="4314503" y="144391"/>
            <a:ext cx="2718486" cy="299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ovni rezultat za sixties twiggy beauty standard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0508" y="303975"/>
            <a:ext cx="4065503" cy="561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960-ih: Androgina i puno trepavic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087" y="3292528"/>
            <a:ext cx="4317141" cy="343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A67EF510-792A-4DB8-BF7F-9BF40375A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226" y="4827374"/>
            <a:ext cx="2342060" cy="14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6307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/>
      <a:bodyPr/>
      <a:lstStyle/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556</Words>
  <Application>Microsoft Office PowerPoint</Application>
  <PresentationFormat>Prilagođeno</PresentationFormat>
  <Paragraphs>106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Retrospect</vt:lpstr>
      <vt:lpstr>Standard ljepote kroz povijest</vt:lpstr>
      <vt:lpstr>Drevni Egipat – 1292 – 1069 g. p. K. </vt:lpstr>
      <vt:lpstr>Stara Grčka – 500 – 300 g. p. K. </vt:lpstr>
      <vt:lpstr>Japan u vrijeme dinastije Han – 206. p. K. – 220 g.</vt:lpstr>
      <vt:lpstr>Razdoblje renesanse, 1400 – 1700 god. </vt:lpstr>
      <vt:lpstr>Viktorijanska engleska, doba Francuske revolucije - 18. stoljeće </vt:lpstr>
      <vt:lpstr>Rasplesane dvadesete – 1920. g. - </vt:lpstr>
      <vt:lpstr>Zlatno doba Hollywooda – 1930. – 1950. </vt:lpstr>
      <vt:lpstr>Lude šezdesete – 1960.g -  </vt:lpstr>
      <vt:lpstr>Doba supermodela, ali i prihvaćanja raznolikosti, 1980. -  </vt:lpstr>
      <vt:lpstr>„Grunge“ devedesete – 1990. g.  -  </vt:lpstr>
      <vt:lpstr>„Digitalno doba“ – Influenceri – 2000  g.-  </vt:lpstr>
      <vt:lpstr>Muška ljepota kroz povijest</vt:lpstr>
      <vt:lpstr>Slajd 14</vt:lpstr>
      <vt:lpstr>Renesansa</vt:lpstr>
      <vt:lpstr>Francuska revolucija</vt:lpstr>
      <vt:lpstr>1800.g. – 1900. g.</vt:lpstr>
      <vt:lpstr>Slajd 18</vt:lpstr>
      <vt:lpstr>Slajd 19</vt:lpstr>
      <vt:lpstr>Slajd 20</vt:lpstr>
      <vt:lpstr>Pojam ljepote u različitim kulturama </vt:lpstr>
      <vt:lpstr>Slajd 22</vt:lpstr>
      <vt:lpstr>“Ljepota je u očima promatrača” Platon</vt:lpstr>
      <vt:lpstr>Slajd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ljepote kroz povijest</dc:title>
  <dc:creator>irena safarik</dc:creator>
  <cp:lastModifiedBy>Janko</cp:lastModifiedBy>
  <cp:revision>25</cp:revision>
  <dcterms:created xsi:type="dcterms:W3CDTF">2019-01-16T10:40:56Z</dcterms:created>
  <dcterms:modified xsi:type="dcterms:W3CDTF">2019-01-16T12:40:16Z</dcterms:modified>
</cp:coreProperties>
</file>